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3" r:id="rId5"/>
    <p:sldId id="261" r:id="rId6"/>
    <p:sldId id="262" r:id="rId7"/>
    <p:sldId id="259" r:id="rId8"/>
    <p:sldId id="260" r:id="rId9"/>
    <p:sldId id="264" r:id="rId10"/>
    <p:sldId id="265" r:id="rId11"/>
    <p:sldId id="267" r:id="rId12"/>
    <p:sldId id="266" r:id="rId13"/>
    <p:sldId id="269" r:id="rId14"/>
    <p:sldId id="270" r:id="rId15"/>
    <p:sldId id="271" r:id="rId16"/>
    <p:sldId id="272" r:id="rId17"/>
    <p:sldId id="268" r:id="rId18"/>
    <p:sldId id="273" r:id="rId19"/>
    <p:sldId id="275" r:id="rId20"/>
    <p:sldId id="274" r:id="rId21"/>
    <p:sldId id="276" r:id="rId22"/>
    <p:sldId id="277" r:id="rId23"/>
    <p:sldId id="278" r:id="rId24"/>
    <p:sldId id="279" r:id="rId25"/>
    <p:sldId id="284" r:id="rId26"/>
    <p:sldId id="280" r:id="rId27"/>
    <p:sldId id="281" r:id="rId28"/>
    <p:sldId id="282" r:id="rId29"/>
    <p:sldId id="285" r:id="rId30"/>
    <p:sldId id="286" r:id="rId31"/>
    <p:sldId id="287" r:id="rId32"/>
    <p:sldId id="288" r:id="rId33"/>
    <p:sldId id="283" r:id="rId34"/>
    <p:sldId id="289" r:id="rId35"/>
    <p:sldId id="294" r:id="rId36"/>
    <p:sldId id="291" r:id="rId37"/>
    <p:sldId id="292" r:id="rId38"/>
    <p:sldId id="290" r:id="rId39"/>
    <p:sldId id="293"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3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8703-51E8-44D7-B4AC-A09B48C5E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2AF1D9-83F9-4080-86A0-CDC7E3524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9C1988-03CF-4FDD-AAE1-86A6ACCB67EA}"/>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5" name="Footer Placeholder 4">
            <a:extLst>
              <a:ext uri="{FF2B5EF4-FFF2-40B4-BE49-F238E27FC236}">
                <a16:creationId xmlns:a16="http://schemas.microsoft.com/office/drawing/2014/main" id="{978200EB-4F02-4C02-8036-ED783925E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7876C-D0EC-43CC-AB11-0F1AC5EF9931}"/>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108843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F984-55E1-43F7-A033-B80F01507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B1D9B2-2738-47C1-A121-64813A723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C448E-959F-4097-8149-78C785539474}"/>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5" name="Footer Placeholder 4">
            <a:extLst>
              <a:ext uri="{FF2B5EF4-FFF2-40B4-BE49-F238E27FC236}">
                <a16:creationId xmlns:a16="http://schemas.microsoft.com/office/drawing/2014/main" id="{29883645-7723-4A90-9917-58666C6F8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9B8EC-34BA-472F-BD0B-47CA37105C8F}"/>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35277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3111B7-6B21-49EE-8389-89BFE5F72A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FF416B-7F08-4703-97F3-8A758E0F85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101C9-03AC-4F7A-A618-95663DAF6C9C}"/>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5" name="Footer Placeholder 4">
            <a:extLst>
              <a:ext uri="{FF2B5EF4-FFF2-40B4-BE49-F238E27FC236}">
                <a16:creationId xmlns:a16="http://schemas.microsoft.com/office/drawing/2014/main" id="{A5C66FD4-E029-4997-B21B-2E746597B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DDF8D-DF18-4B38-8A6E-8E720E7D4CFE}"/>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212825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8637-995C-4602-88A3-94807FC93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F75E9-4A40-4EAD-9C86-B3F161760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C86E5-608E-4C30-A03B-40EA9145DE9E}"/>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5" name="Footer Placeholder 4">
            <a:extLst>
              <a:ext uri="{FF2B5EF4-FFF2-40B4-BE49-F238E27FC236}">
                <a16:creationId xmlns:a16="http://schemas.microsoft.com/office/drawing/2014/main" id="{92475446-E113-4F40-813A-D78A66AA9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7FC17-E6F4-4756-B4F5-8F74AE8AABF4}"/>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241859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17C5-0DB5-40F3-9598-C232C8B69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9B850D-8A36-40F8-A503-5FBA674A2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8FA09-E2DF-41B6-8B73-E73882324719}"/>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5" name="Footer Placeholder 4">
            <a:extLst>
              <a:ext uri="{FF2B5EF4-FFF2-40B4-BE49-F238E27FC236}">
                <a16:creationId xmlns:a16="http://schemas.microsoft.com/office/drawing/2014/main" id="{6D883420-1283-4BC4-BB87-462A79F75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6154D-A117-409C-8E92-815358B8A0B4}"/>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390409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6BA5-27FD-4DD8-99B3-7AC0FC3D0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99DDF-281F-4941-9095-1A0316021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36FEDC-EEED-45AA-8108-DE98F2952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2466DB-1914-4297-BAA2-15A17761E69D}"/>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6" name="Footer Placeholder 5">
            <a:extLst>
              <a:ext uri="{FF2B5EF4-FFF2-40B4-BE49-F238E27FC236}">
                <a16:creationId xmlns:a16="http://schemas.microsoft.com/office/drawing/2014/main" id="{CAE00434-1B4F-47D8-8BC3-9E6747262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E8B09-5531-4303-9A8E-A4A7D9C537C7}"/>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9491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3268-D58B-4D07-AA53-5A1726D28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A1C07-5BEE-48AB-8E89-D7492FDC0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EB197-0F7C-4EF6-8BFD-8CAE47AB79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27571-2DE2-45D3-ADCF-B6599D1BB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0E606-CD07-4B5F-9FBB-38AD13957D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BC280B-2D80-4467-8D64-AC6AE31DEAA2}"/>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8" name="Footer Placeholder 7">
            <a:extLst>
              <a:ext uri="{FF2B5EF4-FFF2-40B4-BE49-F238E27FC236}">
                <a16:creationId xmlns:a16="http://schemas.microsoft.com/office/drawing/2014/main" id="{B872A593-3121-44DF-8F30-15E3539A55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7C439B-09D6-46DD-9642-D53B0D81514B}"/>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407687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13E1-A330-49E1-AAA5-8950EA0E77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0982E-0CB4-4206-BDE1-99D50924E811}"/>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4" name="Footer Placeholder 3">
            <a:extLst>
              <a:ext uri="{FF2B5EF4-FFF2-40B4-BE49-F238E27FC236}">
                <a16:creationId xmlns:a16="http://schemas.microsoft.com/office/drawing/2014/main" id="{B5853C3A-057C-4278-91D4-A00E56CC5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20908-0B98-41DB-86D9-F622D8A53431}"/>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41827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E72ED-EA21-45E1-8761-6A6E37B9987E}"/>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3" name="Footer Placeholder 2">
            <a:extLst>
              <a:ext uri="{FF2B5EF4-FFF2-40B4-BE49-F238E27FC236}">
                <a16:creationId xmlns:a16="http://schemas.microsoft.com/office/drawing/2014/main" id="{FEDFE18B-63E1-4BB2-B24E-AAF10FDD83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55F5FC-1630-4E73-A4E0-8239C238AA70}"/>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419573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5B8F-B85E-48F7-99A4-A2873B59B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6F57D7-AAFE-4D4D-833C-03125AAD2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B53198-78DB-4C1E-88F0-59F3E8A8D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2C08D-2FAB-4D06-A455-BC8F2B179106}"/>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6" name="Footer Placeholder 5">
            <a:extLst>
              <a:ext uri="{FF2B5EF4-FFF2-40B4-BE49-F238E27FC236}">
                <a16:creationId xmlns:a16="http://schemas.microsoft.com/office/drawing/2014/main" id="{162D1814-0FB5-4D65-BF49-5BCC4F7C3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6C6D7-ED72-4E56-99C8-63A8A403AEB5}"/>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20260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9619-9EF3-4D81-8773-52BB7694D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DD1DFE-F8C7-43BC-9C4D-4D1F621D1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CD4AC1-A833-4C8F-9F0E-380B2390D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52352-4D3B-4723-9C2C-2766A37EAA7D}"/>
              </a:ext>
            </a:extLst>
          </p:cNvPr>
          <p:cNvSpPr>
            <a:spLocks noGrp="1"/>
          </p:cNvSpPr>
          <p:nvPr>
            <p:ph type="dt" sz="half" idx="10"/>
          </p:nvPr>
        </p:nvSpPr>
        <p:spPr/>
        <p:txBody>
          <a:bodyPr/>
          <a:lstStyle/>
          <a:p>
            <a:fld id="{6DD264B6-2222-403C-AC32-C82A2F369E59}" type="datetimeFigureOut">
              <a:rPr lang="en-US" smtClean="0"/>
              <a:t>1/30/2022</a:t>
            </a:fld>
            <a:endParaRPr lang="en-US"/>
          </a:p>
        </p:txBody>
      </p:sp>
      <p:sp>
        <p:nvSpPr>
          <p:cNvPr id="6" name="Footer Placeholder 5">
            <a:extLst>
              <a:ext uri="{FF2B5EF4-FFF2-40B4-BE49-F238E27FC236}">
                <a16:creationId xmlns:a16="http://schemas.microsoft.com/office/drawing/2014/main" id="{D5D3B201-15FC-47BA-8853-6FDF97585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40B82-FFF5-4A8E-BDCA-614F373E4C27}"/>
              </a:ext>
            </a:extLst>
          </p:cNvPr>
          <p:cNvSpPr>
            <a:spLocks noGrp="1"/>
          </p:cNvSpPr>
          <p:nvPr>
            <p:ph type="sldNum" sz="quarter" idx="12"/>
          </p:nvPr>
        </p:nvSpPr>
        <p:spPr/>
        <p:txBody>
          <a:bodyPr/>
          <a:lstStyle/>
          <a:p>
            <a:fld id="{ECA09837-34E5-4A45-B325-9806FBE63446}" type="slidenum">
              <a:rPr lang="en-US" smtClean="0"/>
              <a:t>‹#›</a:t>
            </a:fld>
            <a:endParaRPr lang="en-US"/>
          </a:p>
        </p:txBody>
      </p:sp>
    </p:spTree>
    <p:extLst>
      <p:ext uri="{BB962C8B-B14F-4D97-AF65-F5344CB8AC3E}">
        <p14:creationId xmlns:p14="http://schemas.microsoft.com/office/powerpoint/2010/main" val="37838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48869-AE76-4D0D-BF7E-3A7BC1010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77745-2E21-40BB-B923-AD1E90F52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D65B1-D1A2-4FAD-97C4-46A127E4E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264B6-2222-403C-AC32-C82A2F369E59}" type="datetimeFigureOut">
              <a:rPr lang="en-US" smtClean="0"/>
              <a:t>1/30/2022</a:t>
            </a:fld>
            <a:endParaRPr lang="en-US"/>
          </a:p>
        </p:txBody>
      </p:sp>
      <p:sp>
        <p:nvSpPr>
          <p:cNvPr id="5" name="Footer Placeholder 4">
            <a:extLst>
              <a:ext uri="{FF2B5EF4-FFF2-40B4-BE49-F238E27FC236}">
                <a16:creationId xmlns:a16="http://schemas.microsoft.com/office/drawing/2014/main" id="{28E649E7-D876-400F-BC5D-5DCB95AAB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EE43F-CCCA-4D87-AA5B-D988F1428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09837-34E5-4A45-B325-9806FBE63446}" type="slidenum">
              <a:rPr lang="en-US" smtClean="0"/>
              <a:t>‹#›</a:t>
            </a:fld>
            <a:endParaRPr lang="en-US"/>
          </a:p>
        </p:txBody>
      </p:sp>
    </p:spTree>
    <p:extLst>
      <p:ext uri="{BB962C8B-B14F-4D97-AF65-F5344CB8AC3E}">
        <p14:creationId xmlns:p14="http://schemas.microsoft.com/office/powerpoint/2010/main" val="3670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hyperlink" Target="http://webstersdictionary1828.com/Dictionary/Gospe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ebstersdictionary1828.com/Dictionary/humilit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DA19-106B-496D-BEC4-EA199EB5F60F}"/>
              </a:ext>
            </a:extLst>
          </p:cNvPr>
          <p:cNvSpPr>
            <a:spLocks noGrp="1"/>
          </p:cNvSpPr>
          <p:nvPr>
            <p:ph type="title"/>
          </p:nvPr>
        </p:nvSpPr>
        <p:spPr>
          <a:xfrm>
            <a:off x="838200" y="768779"/>
            <a:ext cx="10515600" cy="1325563"/>
          </a:xfrm>
        </p:spPr>
        <p:txBody>
          <a:bodyPr/>
          <a:lstStyle/>
          <a:p>
            <a:pPr algn="ctr"/>
            <a:r>
              <a:rPr lang="en-US" b="1" dirty="0"/>
              <a:t>Four Central Themes of Spiritual Preparation</a:t>
            </a:r>
          </a:p>
        </p:txBody>
      </p:sp>
      <p:pic>
        <p:nvPicPr>
          <p:cNvPr id="2050" name="Picture 2" descr="Preparation FAQs | Sadolin">
            <a:extLst>
              <a:ext uri="{FF2B5EF4-FFF2-40B4-BE49-F238E27FC236}">
                <a16:creationId xmlns:a16="http://schemas.microsoft.com/office/drawing/2014/main" id="{F41C4F9F-E034-4C44-8D16-2DB1A6810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890" y="2984157"/>
            <a:ext cx="7340910" cy="303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3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Jesus speaking with the Samaritan woman at the well | From ...">
            <a:extLst>
              <a:ext uri="{FF2B5EF4-FFF2-40B4-BE49-F238E27FC236}">
                <a16:creationId xmlns:a16="http://schemas.microsoft.com/office/drawing/2014/main" id="{9A9EA7C0-5C1D-41B3-8666-2C2031BB7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307" y="1625374"/>
            <a:ext cx="2134863" cy="2134863"/>
          </a:xfrm>
          <a:prstGeom prst="rect">
            <a:avLst/>
          </a:prstGeom>
          <a:noFill/>
          <a:effectLst>
            <a:outerShdw blurRad="63500" sx="102000" sy="102000" algn="ctr"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9F0151-0ECE-4B22-BF14-7298F982FF62}"/>
              </a:ext>
            </a:extLst>
          </p:cNvPr>
          <p:cNvSpPr>
            <a:spLocks noGrp="1"/>
          </p:cNvSpPr>
          <p:nvPr>
            <p:ph type="title"/>
          </p:nvPr>
        </p:nvSpPr>
        <p:spPr>
          <a:xfrm>
            <a:off x="503027" y="365125"/>
            <a:ext cx="11185947" cy="586597"/>
          </a:xfrm>
          <a:solidFill>
            <a:schemeClr val="accent5">
              <a:lumMod val="20000"/>
              <a:lumOff val="80000"/>
            </a:schemeClr>
          </a:solidFill>
        </p:spPr>
        <p:txBody>
          <a:bodyPr>
            <a:normAutofit fontScale="90000"/>
          </a:bodyPr>
          <a:lstStyle/>
          <a:p>
            <a:pPr algn="ctr"/>
            <a:r>
              <a:rPr lang="en-US" b="1" dirty="0"/>
              <a:t>We Must Feast Upon the Words of Christ</a:t>
            </a:r>
          </a:p>
        </p:txBody>
      </p:sp>
      <p:pic>
        <p:nvPicPr>
          <p:cNvPr id="5126" name="Picture 6" descr="The Holy Scriptures">
            <a:extLst>
              <a:ext uri="{FF2B5EF4-FFF2-40B4-BE49-F238E27FC236}">
                <a16:creationId xmlns:a16="http://schemas.microsoft.com/office/drawing/2014/main" id="{616FC7B5-F300-429C-A6B9-60125C82F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200" y="4012551"/>
            <a:ext cx="2255611" cy="2255611"/>
          </a:xfrm>
          <a:prstGeom prst="rect">
            <a:avLst/>
          </a:prstGeom>
          <a:noFill/>
          <a:effectLst>
            <a:outerShdw blurRad="63500" sx="102000" sy="102000" algn="ctr"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pic>
        <p:nvPicPr>
          <p:cNvPr id="5128" name="Picture 8" descr="Why the Lord Jesus Spoke Parables When He Worked">
            <a:extLst>
              <a:ext uri="{FF2B5EF4-FFF2-40B4-BE49-F238E27FC236}">
                <a16:creationId xmlns:a16="http://schemas.microsoft.com/office/drawing/2014/main" id="{AE427716-28F9-4223-B476-50320B9D7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974" y="3170243"/>
            <a:ext cx="6096000" cy="3429000"/>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E21D2C3-222B-4CE3-B32C-26F55063DE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27" y="1480236"/>
            <a:ext cx="5412582" cy="2471499"/>
          </a:xfrm>
          <a:prstGeom prst="rect">
            <a:avLst/>
          </a:prstGeom>
          <a:noFill/>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2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9E2-7EA3-4D33-8BC4-A511FF1577AC}"/>
              </a:ext>
            </a:extLst>
          </p:cNvPr>
          <p:cNvSpPr>
            <a:spLocks noGrp="1"/>
          </p:cNvSpPr>
          <p:nvPr>
            <p:ph type="title"/>
          </p:nvPr>
        </p:nvSpPr>
        <p:spPr>
          <a:xfrm>
            <a:off x="429369" y="365125"/>
            <a:ext cx="11282901" cy="803717"/>
          </a:xfrm>
          <a:solidFill>
            <a:schemeClr val="accent5">
              <a:lumMod val="20000"/>
              <a:lumOff val="80000"/>
            </a:schemeClr>
          </a:solidFill>
        </p:spPr>
        <p:txBody>
          <a:bodyPr/>
          <a:lstStyle/>
          <a:p>
            <a:r>
              <a:rPr lang="en-US" dirty="0"/>
              <a:t>What say you, Mr. Webster?</a:t>
            </a:r>
          </a:p>
        </p:txBody>
      </p:sp>
      <p:sp>
        <p:nvSpPr>
          <p:cNvPr id="3" name="Content Placeholder 2">
            <a:extLst>
              <a:ext uri="{FF2B5EF4-FFF2-40B4-BE49-F238E27FC236}">
                <a16:creationId xmlns:a16="http://schemas.microsoft.com/office/drawing/2014/main" id="{AF02BFF8-D9F5-43B5-A4D1-2BDC3F78802F}"/>
              </a:ext>
            </a:extLst>
          </p:cNvPr>
          <p:cNvSpPr>
            <a:spLocks noGrp="1"/>
          </p:cNvSpPr>
          <p:nvPr>
            <p:ph idx="1"/>
          </p:nvPr>
        </p:nvSpPr>
        <p:spPr>
          <a:xfrm>
            <a:off x="429369" y="1431235"/>
            <a:ext cx="11282901" cy="5061640"/>
          </a:xfrm>
        </p:spPr>
        <p:txBody>
          <a:bodyPr>
            <a:normAutofit fontScale="55000" lnSpcReduction="20000"/>
          </a:bodyPr>
          <a:lstStyle/>
          <a:p>
            <a:pPr marL="0" indent="0" algn="l">
              <a:buNone/>
            </a:pPr>
            <a:r>
              <a:rPr lang="en-US" b="1" i="0" dirty="0">
                <a:solidFill>
                  <a:srgbClr val="1C1C1C"/>
                </a:solidFill>
                <a:effectLst/>
                <a:latin typeface="Arial" panose="020B0604020202020204" pitchFamily="34" charset="0"/>
              </a:rPr>
              <a:t>FEAST</a:t>
            </a:r>
            <a:r>
              <a:rPr lang="en-US" b="0" i="0" dirty="0">
                <a:solidFill>
                  <a:srgbClr val="1C1C1C"/>
                </a:solidFill>
                <a:effectLst/>
                <a:latin typeface="Arial" panose="020B0604020202020204" pitchFamily="34" charset="0"/>
              </a:rPr>
              <a:t>, </a:t>
            </a:r>
            <a:r>
              <a:rPr lang="en-US" b="0" i="1" dirty="0">
                <a:solidFill>
                  <a:srgbClr val="1C1C1C"/>
                </a:solidFill>
                <a:effectLst/>
                <a:latin typeface="Arial" panose="020B0604020202020204" pitchFamily="34" charset="0"/>
              </a:rPr>
              <a:t>verb intransitive</a:t>
            </a:r>
            <a:endParaRPr lang="en-US" b="0" i="0" dirty="0">
              <a:solidFill>
                <a:srgbClr val="1C1C1C"/>
              </a:solidFill>
              <a:effectLst/>
              <a:latin typeface="Arial" panose="020B0604020202020204" pitchFamily="34" charset="0"/>
            </a:endParaRPr>
          </a:p>
          <a:p>
            <a:pPr marL="0" indent="0" algn="l">
              <a:buNone/>
            </a:pPr>
            <a:r>
              <a:rPr lang="en-US" b="1" i="0" dirty="0">
                <a:solidFill>
                  <a:srgbClr val="1C1C1C"/>
                </a:solidFill>
                <a:effectLst/>
                <a:latin typeface="Arial" panose="020B0604020202020204" pitchFamily="34" charset="0"/>
              </a:rPr>
              <a:t>1.</a:t>
            </a:r>
            <a:r>
              <a:rPr lang="en-US" b="0" i="0" dirty="0">
                <a:solidFill>
                  <a:srgbClr val="1C1C1C"/>
                </a:solidFill>
                <a:effectLst/>
                <a:latin typeface="Arial" panose="020B0604020202020204" pitchFamily="34" charset="0"/>
              </a:rPr>
              <a:t> To eat sumptuously; to dine or sup on rich provisions; particularly in large companies, and on public festivals.</a:t>
            </a:r>
          </a:p>
          <a:p>
            <a:pPr marL="0" indent="0" algn="l">
              <a:buNone/>
            </a:pPr>
            <a:r>
              <a:rPr lang="en-US" b="1" i="0" dirty="0">
                <a:solidFill>
                  <a:srgbClr val="1C1C1C"/>
                </a:solidFill>
                <a:effectLst/>
                <a:latin typeface="Arial" panose="020B0604020202020204" pitchFamily="34" charset="0"/>
              </a:rPr>
              <a:t>2.</a:t>
            </a:r>
            <a:r>
              <a:rPr lang="en-US" b="0" i="0" dirty="0">
                <a:solidFill>
                  <a:srgbClr val="1C1C1C"/>
                </a:solidFill>
                <a:effectLst/>
                <a:latin typeface="Arial" panose="020B0604020202020204" pitchFamily="34" charset="0"/>
              </a:rPr>
              <a:t> To be highly gratified or delighted.</a:t>
            </a:r>
          </a:p>
          <a:p>
            <a:pPr marL="0" indent="0" algn="l">
              <a:buNone/>
            </a:pPr>
            <a:endParaRPr lang="en-US" b="0" i="0" dirty="0">
              <a:solidFill>
                <a:srgbClr val="1C1C1C"/>
              </a:solidFill>
              <a:effectLst/>
              <a:latin typeface="Arial" panose="020B0604020202020204" pitchFamily="34" charset="0"/>
            </a:endParaRPr>
          </a:p>
          <a:p>
            <a:pPr marL="0" indent="0" algn="l">
              <a:buNone/>
            </a:pPr>
            <a:endParaRPr lang="en-US" b="0" i="0" dirty="0">
              <a:solidFill>
                <a:srgbClr val="1C1C1C"/>
              </a:solidFill>
              <a:effectLst/>
              <a:latin typeface="Arial" panose="020B0604020202020204" pitchFamily="34" charset="0"/>
            </a:endParaRPr>
          </a:p>
          <a:p>
            <a:pPr marL="0" indent="0" algn="l">
              <a:buNone/>
            </a:pPr>
            <a:endParaRPr lang="en-US" b="0" i="0" dirty="0">
              <a:solidFill>
                <a:srgbClr val="1C1C1C"/>
              </a:solidFill>
              <a:effectLst/>
              <a:latin typeface="Arial" panose="020B0604020202020204" pitchFamily="34" charset="0"/>
            </a:endParaRPr>
          </a:p>
          <a:p>
            <a:pPr marL="0" indent="0" algn="l">
              <a:buNone/>
            </a:pPr>
            <a:r>
              <a:rPr lang="en-US" b="1" i="0" dirty="0">
                <a:solidFill>
                  <a:srgbClr val="1C1C1C"/>
                </a:solidFill>
                <a:effectLst/>
                <a:latin typeface="Arial" panose="020B0604020202020204" pitchFamily="34" charset="0"/>
              </a:rPr>
              <a:t>GOS'PEL</a:t>
            </a:r>
            <a:r>
              <a:rPr lang="en-US" b="0" i="0" dirty="0">
                <a:solidFill>
                  <a:srgbClr val="1C1C1C"/>
                </a:solidFill>
                <a:effectLst/>
                <a:latin typeface="Arial" panose="020B0604020202020204" pitchFamily="34" charset="0"/>
              </a:rPr>
              <a:t>, </a:t>
            </a:r>
            <a:r>
              <a:rPr lang="en-US" b="0" i="1" dirty="0">
                <a:solidFill>
                  <a:srgbClr val="1C1C1C"/>
                </a:solidFill>
                <a:effectLst/>
                <a:latin typeface="Arial" panose="020B0604020202020204" pitchFamily="34" charset="0"/>
              </a:rPr>
              <a:t>noun</a:t>
            </a:r>
            <a:r>
              <a:rPr lang="en-US" b="0" i="0" dirty="0">
                <a:solidFill>
                  <a:srgbClr val="1C1C1C"/>
                </a:solidFill>
                <a:effectLst/>
                <a:latin typeface="Arial" panose="020B0604020202020204" pitchFamily="34" charset="0"/>
              </a:rPr>
              <a:t> [Latin </a:t>
            </a:r>
            <a:r>
              <a:rPr lang="en-US" b="0" i="0" dirty="0" err="1">
                <a:solidFill>
                  <a:srgbClr val="1C1C1C"/>
                </a:solidFill>
                <a:effectLst/>
                <a:latin typeface="Arial" panose="020B0604020202020204" pitchFamily="34" charset="0"/>
              </a:rPr>
              <a:t>evangelium</a:t>
            </a:r>
            <a:r>
              <a:rPr lang="en-US" b="0" i="0" dirty="0">
                <a:solidFill>
                  <a:srgbClr val="1C1C1C"/>
                </a:solidFill>
                <a:effectLst/>
                <a:latin typeface="Arial" panose="020B0604020202020204" pitchFamily="34" charset="0"/>
              </a:rPr>
              <a:t>, a good or joyful message.]</a:t>
            </a:r>
          </a:p>
          <a:p>
            <a:pPr marL="0" indent="0" algn="l">
              <a:buNone/>
            </a:pPr>
            <a:r>
              <a:rPr lang="en-US" b="1" i="0" dirty="0">
                <a:solidFill>
                  <a:srgbClr val="1C1C1C"/>
                </a:solidFill>
                <a:effectLst/>
                <a:latin typeface="Arial" panose="020B0604020202020204" pitchFamily="34" charset="0"/>
              </a:rPr>
              <a:t>The history of the birth, life, actions, death, resurrection, ascension and doctrines of Jesus Christ</a:t>
            </a:r>
            <a:r>
              <a:rPr lang="en-US" b="0" i="0" dirty="0">
                <a:solidFill>
                  <a:srgbClr val="1C1C1C"/>
                </a:solidFill>
                <a:effectLst/>
                <a:latin typeface="Arial" panose="020B0604020202020204" pitchFamily="34" charset="0"/>
              </a:rPr>
              <a:t>; or a revelation of the grace of God to fallen man through a mediator, including the character, actions, and doctrines of Christ, with the whole scheme of salvation, as revealed by Christ and his apostles. This </a:t>
            </a:r>
            <a:r>
              <a:rPr lang="en-US" b="0" i="1" dirty="0">
                <a:solidFill>
                  <a:srgbClr val="1C1C1C"/>
                </a:solidFill>
                <a:effectLst/>
                <a:latin typeface="Arial" panose="020B0604020202020204" pitchFamily="34" charset="0"/>
              </a:rPr>
              <a:t>gospel</a:t>
            </a:r>
            <a:r>
              <a:rPr lang="en-US" b="0" i="0" dirty="0">
                <a:solidFill>
                  <a:srgbClr val="1C1C1C"/>
                </a:solidFill>
                <a:effectLst/>
                <a:latin typeface="Arial" panose="020B0604020202020204" pitchFamily="34" charset="0"/>
              </a:rPr>
              <a:t> is said to have been preached to Abraham, by the promise, 'in thee shall all nations be blessed.' </a:t>
            </a:r>
            <a:r>
              <a:rPr lang="en-US" b="0" i="0" u="none" strike="noStrike" dirty="0">
                <a:solidFill>
                  <a:srgbClr val="337AB7"/>
                </a:solidFill>
                <a:effectLst/>
                <a:latin typeface="Arial" panose="020B0604020202020204" pitchFamily="34" charset="0"/>
                <a:hlinkClick r:id="rId2"/>
              </a:rPr>
              <a:t>Galatians 3:8</a:t>
            </a:r>
            <a:r>
              <a:rPr lang="en-US" b="0" i="0" dirty="0">
                <a:solidFill>
                  <a:srgbClr val="1C1C1C"/>
                </a:solidFill>
                <a:effectLst/>
                <a:latin typeface="Arial" panose="020B0604020202020204" pitchFamily="34" charset="0"/>
              </a:rPr>
              <a:t>.</a:t>
            </a:r>
          </a:p>
          <a:p>
            <a:pPr marL="0" indent="0" algn="l">
              <a:buNone/>
            </a:pPr>
            <a:r>
              <a:rPr lang="en-US" b="0" i="0" dirty="0">
                <a:solidFill>
                  <a:srgbClr val="1C1C1C"/>
                </a:solidFill>
                <a:effectLst/>
                <a:latin typeface="Arial" panose="020B0604020202020204" pitchFamily="34" charset="0"/>
              </a:rPr>
              <a:t>It is called the </a:t>
            </a:r>
            <a:r>
              <a:rPr lang="en-US" b="0" i="1" dirty="0">
                <a:solidFill>
                  <a:srgbClr val="1C1C1C"/>
                </a:solidFill>
                <a:effectLst/>
                <a:latin typeface="Arial" panose="020B0604020202020204" pitchFamily="34" charset="0"/>
              </a:rPr>
              <a:t>gospel</a:t>
            </a:r>
            <a:r>
              <a:rPr lang="en-US" b="0" i="0" dirty="0">
                <a:solidFill>
                  <a:srgbClr val="1C1C1C"/>
                </a:solidFill>
                <a:effectLst/>
                <a:latin typeface="Arial" panose="020B0604020202020204" pitchFamily="34" charset="0"/>
              </a:rPr>
              <a:t> of God. </a:t>
            </a:r>
            <a:r>
              <a:rPr lang="en-US" b="0" i="0" u="none" strike="noStrike" dirty="0">
                <a:solidFill>
                  <a:srgbClr val="337AB7"/>
                </a:solidFill>
                <a:effectLst/>
                <a:latin typeface="Arial" panose="020B0604020202020204" pitchFamily="34" charset="0"/>
                <a:hlinkClick r:id="rId2"/>
              </a:rPr>
              <a:t>Romans 1:1</a:t>
            </a:r>
            <a:r>
              <a:rPr lang="en-US" b="0" i="0" dirty="0">
                <a:solidFill>
                  <a:srgbClr val="1C1C1C"/>
                </a:solidFill>
                <a:effectLst/>
                <a:latin typeface="Arial" panose="020B0604020202020204" pitchFamily="34" charset="0"/>
              </a:rPr>
              <a:t>.</a:t>
            </a:r>
          </a:p>
          <a:p>
            <a:pPr marL="0" indent="0" algn="l">
              <a:buNone/>
            </a:pPr>
            <a:r>
              <a:rPr lang="en-US" b="0" i="0" dirty="0">
                <a:solidFill>
                  <a:srgbClr val="1C1C1C"/>
                </a:solidFill>
                <a:effectLst/>
                <a:latin typeface="Arial" panose="020B0604020202020204" pitchFamily="34" charset="0"/>
              </a:rPr>
              <a:t>It is called the </a:t>
            </a:r>
            <a:r>
              <a:rPr lang="en-US" b="0" i="1" dirty="0">
                <a:solidFill>
                  <a:srgbClr val="1C1C1C"/>
                </a:solidFill>
                <a:effectLst/>
                <a:latin typeface="Arial" panose="020B0604020202020204" pitchFamily="34" charset="0"/>
              </a:rPr>
              <a:t>gospel</a:t>
            </a:r>
            <a:r>
              <a:rPr lang="en-US" b="0" i="0" dirty="0">
                <a:solidFill>
                  <a:srgbClr val="1C1C1C"/>
                </a:solidFill>
                <a:effectLst/>
                <a:latin typeface="Arial" panose="020B0604020202020204" pitchFamily="34" charset="0"/>
              </a:rPr>
              <a:t> of Christ. </a:t>
            </a:r>
            <a:r>
              <a:rPr lang="en-US" b="0" i="0" u="none" strike="noStrike" dirty="0">
                <a:solidFill>
                  <a:srgbClr val="337AB7"/>
                </a:solidFill>
                <a:effectLst/>
                <a:latin typeface="Arial" panose="020B0604020202020204" pitchFamily="34" charset="0"/>
                <a:hlinkClick r:id="rId2"/>
              </a:rPr>
              <a:t>Romans 1:1</a:t>
            </a:r>
            <a:r>
              <a:rPr lang="en-US" b="0" i="0" dirty="0">
                <a:solidFill>
                  <a:srgbClr val="1C1C1C"/>
                </a:solidFill>
                <a:effectLst/>
                <a:latin typeface="Arial" panose="020B0604020202020204" pitchFamily="34" charset="0"/>
              </a:rPr>
              <a:t>6.</a:t>
            </a:r>
          </a:p>
          <a:p>
            <a:pPr marL="0" indent="0" algn="l">
              <a:buNone/>
            </a:pPr>
            <a:r>
              <a:rPr lang="en-US" b="0" i="0" dirty="0">
                <a:solidFill>
                  <a:srgbClr val="1C1C1C"/>
                </a:solidFill>
                <a:effectLst/>
                <a:latin typeface="Arial" panose="020B0604020202020204" pitchFamily="34" charset="0"/>
              </a:rPr>
              <a:t>It is called the </a:t>
            </a:r>
            <a:r>
              <a:rPr lang="en-US" b="0" i="1" dirty="0">
                <a:solidFill>
                  <a:srgbClr val="1C1C1C"/>
                </a:solidFill>
                <a:effectLst/>
                <a:latin typeface="Arial" panose="020B0604020202020204" pitchFamily="34" charset="0"/>
              </a:rPr>
              <a:t>gospel</a:t>
            </a:r>
            <a:r>
              <a:rPr lang="en-US" b="0" i="0" dirty="0">
                <a:solidFill>
                  <a:srgbClr val="1C1C1C"/>
                </a:solidFill>
                <a:effectLst/>
                <a:latin typeface="Arial" panose="020B0604020202020204" pitchFamily="34" charset="0"/>
              </a:rPr>
              <a:t> of salvation. </a:t>
            </a:r>
            <a:r>
              <a:rPr lang="en-US" b="0" i="0" u="none" strike="noStrike" dirty="0">
                <a:solidFill>
                  <a:srgbClr val="337AB7"/>
                </a:solidFill>
                <a:effectLst/>
                <a:latin typeface="Arial" panose="020B0604020202020204" pitchFamily="34" charset="0"/>
                <a:hlinkClick r:id="rId2"/>
              </a:rPr>
              <a:t>Ephesians 1:13</a:t>
            </a:r>
            <a:r>
              <a:rPr lang="en-US" b="0" i="0" dirty="0">
                <a:solidFill>
                  <a:srgbClr val="1C1C1C"/>
                </a:solidFill>
                <a:effectLst/>
                <a:latin typeface="Arial" panose="020B0604020202020204" pitchFamily="34" charset="0"/>
              </a:rPr>
              <a:t>.</a:t>
            </a:r>
          </a:p>
          <a:p>
            <a:pPr marL="0" indent="0" algn="l">
              <a:buNone/>
            </a:pPr>
            <a:r>
              <a:rPr lang="en-US" b="1" i="0" dirty="0">
                <a:solidFill>
                  <a:srgbClr val="1C1C1C"/>
                </a:solidFill>
                <a:effectLst/>
                <a:latin typeface="Arial" panose="020B0604020202020204" pitchFamily="34" charset="0"/>
              </a:rPr>
              <a:t>1.</a:t>
            </a:r>
            <a:r>
              <a:rPr lang="en-US" b="0" i="0" dirty="0">
                <a:solidFill>
                  <a:srgbClr val="1C1C1C"/>
                </a:solidFill>
                <a:effectLst/>
                <a:latin typeface="Arial" panose="020B0604020202020204" pitchFamily="34" charset="0"/>
              </a:rPr>
              <a:t> God's word.</a:t>
            </a:r>
          </a:p>
          <a:p>
            <a:pPr marL="0" indent="0" algn="l">
              <a:buNone/>
            </a:pPr>
            <a:r>
              <a:rPr lang="en-US" b="1" i="0" dirty="0">
                <a:solidFill>
                  <a:srgbClr val="1C1C1C"/>
                </a:solidFill>
                <a:effectLst/>
                <a:latin typeface="Arial" panose="020B0604020202020204" pitchFamily="34" charset="0"/>
              </a:rPr>
              <a:t>2.</a:t>
            </a:r>
            <a:r>
              <a:rPr lang="en-US" b="0" i="0" dirty="0">
                <a:solidFill>
                  <a:srgbClr val="1C1C1C"/>
                </a:solidFill>
                <a:effectLst/>
                <a:latin typeface="Arial" panose="020B0604020202020204" pitchFamily="34" charset="0"/>
              </a:rPr>
              <a:t> Divinity; theology.</a:t>
            </a:r>
          </a:p>
          <a:p>
            <a:pPr marL="0" indent="0" algn="l">
              <a:buNone/>
            </a:pPr>
            <a:r>
              <a:rPr lang="en-US" b="1" i="0" dirty="0">
                <a:solidFill>
                  <a:srgbClr val="1C1C1C"/>
                </a:solidFill>
                <a:effectLst/>
                <a:latin typeface="Arial" panose="020B0604020202020204" pitchFamily="34" charset="0"/>
              </a:rPr>
              <a:t>3.</a:t>
            </a:r>
            <a:r>
              <a:rPr lang="en-US" b="0" i="0" dirty="0">
                <a:solidFill>
                  <a:srgbClr val="1C1C1C"/>
                </a:solidFill>
                <a:effectLst/>
                <a:latin typeface="Arial" panose="020B0604020202020204" pitchFamily="34" charset="0"/>
              </a:rPr>
              <a:t> Any general doctrine.</a:t>
            </a:r>
          </a:p>
          <a:p>
            <a:pPr marL="0" indent="0" algn="l">
              <a:buNone/>
            </a:pPr>
            <a:endParaRPr lang="en-US" dirty="0">
              <a:solidFill>
                <a:srgbClr val="1C1C1C"/>
              </a:solidFill>
              <a:latin typeface="Arial" panose="020B0604020202020204" pitchFamily="34" charset="0"/>
            </a:endParaRPr>
          </a:p>
          <a:p>
            <a:pPr marL="0" indent="0" algn="l">
              <a:buNone/>
            </a:pPr>
            <a:endParaRPr lang="en-US" b="0" i="0" dirty="0">
              <a:solidFill>
                <a:srgbClr val="1C1C1C"/>
              </a:solidFill>
              <a:effectLst/>
              <a:latin typeface="Arial" panose="020B0604020202020204" pitchFamily="34" charset="0"/>
            </a:endParaRPr>
          </a:p>
        </p:txBody>
      </p:sp>
      <p:cxnSp>
        <p:nvCxnSpPr>
          <p:cNvPr id="5" name="Straight Connector 4">
            <a:extLst>
              <a:ext uri="{FF2B5EF4-FFF2-40B4-BE49-F238E27FC236}">
                <a16:creationId xmlns:a16="http://schemas.microsoft.com/office/drawing/2014/main" id="{0E443CF5-E0D0-4163-A93C-B865C5A3AEAA}"/>
              </a:ext>
            </a:extLst>
          </p:cNvPr>
          <p:cNvCxnSpPr/>
          <p:nvPr/>
        </p:nvCxnSpPr>
        <p:spPr>
          <a:xfrm>
            <a:off x="1423283" y="2600077"/>
            <a:ext cx="84442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59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549275"/>
          </a:xfrm>
          <a:solidFill>
            <a:schemeClr val="accent5">
              <a:lumMod val="20000"/>
              <a:lumOff val="80000"/>
            </a:schemeClr>
          </a:solidFill>
        </p:spPr>
        <p:txBody>
          <a:bodyPr>
            <a:normAutofit fontScale="90000"/>
          </a:bodyPr>
          <a:lstStyle/>
          <a:p>
            <a:r>
              <a:rPr lang="en-US" dirty="0"/>
              <a:t>Why Must We Feast Upon His Word?</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089329"/>
            <a:ext cx="11354463" cy="5518205"/>
          </a:xfrm>
        </p:spPr>
        <p:txBody>
          <a:bodyPr>
            <a:normAutofit fontScale="92500" lnSpcReduction="20000"/>
          </a:bodyPr>
          <a:lstStyle/>
          <a:p>
            <a:pPr marL="0" indent="0">
              <a:buNone/>
            </a:pPr>
            <a:r>
              <a:rPr lang="en-US" dirty="0"/>
              <a:t>John 14:26 </a:t>
            </a:r>
          </a:p>
          <a:p>
            <a:pPr marL="457200" lvl="1" indent="0">
              <a:buNone/>
            </a:pPr>
            <a:r>
              <a:rPr lang="en-US" sz="1400" dirty="0"/>
              <a:t>26</a:t>
            </a:r>
            <a:r>
              <a:rPr lang="en-US" dirty="0"/>
              <a:t> But the Comforter, which is the Holy Ghost whom the Father will send in my name, he shall teach you all things, and bring all things to your remembrance, whatsoever I have said unto you.</a:t>
            </a:r>
          </a:p>
          <a:p>
            <a:pPr marL="457200" lvl="1" indent="0">
              <a:buNone/>
            </a:pPr>
            <a:endParaRPr lang="en-US" dirty="0"/>
          </a:p>
          <a:p>
            <a:pPr marL="0" indent="0">
              <a:buNone/>
            </a:pPr>
            <a:r>
              <a:rPr lang="en-US" dirty="0"/>
              <a:t>3 Nephi 12:33-35  </a:t>
            </a:r>
            <a:r>
              <a:rPr lang="en-US" sz="1700" i="1" dirty="0"/>
              <a:t>(This is my gospel)</a:t>
            </a:r>
          </a:p>
          <a:p>
            <a:pPr marL="457200" lvl="1" indent="0">
              <a:buNone/>
            </a:pPr>
            <a:r>
              <a:rPr lang="en-US" sz="1400" dirty="0"/>
              <a:t>33</a:t>
            </a:r>
            <a:r>
              <a:rPr lang="en-US" dirty="0"/>
              <a:t> Now this is the commandment, Repent, all ye ends of the earth, and come unto me and be baptized in my name, that ye may be sanctified by the reception of the Holy Ghost, that ye may stand spotless before me at the last day.</a:t>
            </a:r>
          </a:p>
          <a:p>
            <a:pPr marL="457200" lvl="1" indent="0">
              <a:buNone/>
            </a:pPr>
            <a:r>
              <a:rPr lang="en-US" sz="1400" dirty="0"/>
              <a:t>34</a:t>
            </a:r>
            <a:r>
              <a:rPr lang="en-US" dirty="0"/>
              <a:t> Verily, verily I say unto you, This is my gospel; and ye know the things that ye must do in my church; for the works which ye have seen me do, that shall ye also do; </a:t>
            </a:r>
          </a:p>
          <a:p>
            <a:pPr marL="457200" lvl="1" indent="0">
              <a:buNone/>
            </a:pPr>
            <a:r>
              <a:rPr lang="en-US" sz="1400" dirty="0"/>
              <a:t>35</a:t>
            </a:r>
            <a:r>
              <a:rPr lang="en-US" dirty="0"/>
              <a:t> For that which ye have seen me do, even that shall ye do; therefore if ye do these things, blessed are ye, for ye shall be lifted up at the last day. </a:t>
            </a:r>
          </a:p>
          <a:p>
            <a:pPr marL="457200" lvl="1" indent="0">
              <a:buNone/>
            </a:pPr>
            <a:endParaRPr lang="en-US" dirty="0"/>
          </a:p>
          <a:p>
            <a:pPr marL="0" indent="0">
              <a:buNone/>
            </a:pPr>
            <a:r>
              <a:rPr lang="en-US" dirty="0"/>
              <a:t>3 Nephi 13:5 </a:t>
            </a:r>
            <a:r>
              <a:rPr lang="en-US" sz="1700" i="1" dirty="0"/>
              <a:t>(Be like Christ)</a:t>
            </a:r>
          </a:p>
          <a:p>
            <a:pPr marL="457200" lvl="1" indent="0">
              <a:buNone/>
            </a:pPr>
            <a:r>
              <a:rPr lang="en-US" sz="1500" dirty="0"/>
              <a:t>5</a:t>
            </a:r>
            <a:r>
              <a:rPr lang="en-US" dirty="0"/>
              <a:t> …what manner of men ought ye to be? Verily I say unto you, Even as I am…</a:t>
            </a:r>
          </a:p>
          <a:p>
            <a:pPr marL="0" indent="0">
              <a:buNone/>
            </a:pPr>
            <a:endParaRPr lang="en-US" dirty="0"/>
          </a:p>
          <a:p>
            <a:pPr marL="0" indent="0" algn="ctr">
              <a:buNone/>
            </a:pPr>
            <a:r>
              <a:rPr lang="en-US" i="1" dirty="0"/>
              <a:t>We must know what He said and did, if we want to remember and do.</a:t>
            </a:r>
          </a:p>
          <a:p>
            <a:endParaRPr lang="en-US" dirty="0"/>
          </a:p>
        </p:txBody>
      </p:sp>
    </p:spTree>
    <p:extLst>
      <p:ext uri="{BB962C8B-B14F-4D97-AF65-F5344CB8AC3E}">
        <p14:creationId xmlns:p14="http://schemas.microsoft.com/office/powerpoint/2010/main" val="426708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549275"/>
          </a:xfrm>
          <a:solidFill>
            <a:schemeClr val="accent5">
              <a:lumMod val="20000"/>
              <a:lumOff val="80000"/>
            </a:schemeClr>
          </a:solidFill>
        </p:spPr>
        <p:txBody>
          <a:bodyPr>
            <a:normAutofit fontScale="90000"/>
          </a:bodyPr>
          <a:lstStyle/>
          <a:p>
            <a:r>
              <a:rPr lang="en-US" dirty="0"/>
              <a:t>Everlasting Gospel</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089329"/>
            <a:ext cx="11354463" cy="5518205"/>
          </a:xfrm>
        </p:spPr>
        <p:txBody>
          <a:bodyPr>
            <a:normAutofit/>
          </a:bodyPr>
          <a:lstStyle/>
          <a:p>
            <a:pPr>
              <a:buBlip>
                <a:blip r:embed="rId2"/>
              </a:buBlip>
            </a:pPr>
            <a:r>
              <a:rPr lang="en-US" dirty="0"/>
              <a:t> DC 26:2a		…Book of Mormon, containing the fullness of my 					everlasting gospel;</a:t>
            </a:r>
          </a:p>
          <a:p>
            <a:pPr>
              <a:buBlip>
                <a:blip r:embed="rId2"/>
              </a:buBlip>
            </a:pPr>
            <a:r>
              <a:rPr lang="en-US" dirty="0"/>
              <a:t> DC 16:1		…rely upon the things which are written; for in them are 				all things written concerning the foundation of my church, 			my gospel, and my Rock;</a:t>
            </a:r>
          </a:p>
          <a:p>
            <a:pPr>
              <a:buBlip>
                <a:blip r:embed="rId2"/>
              </a:buBlip>
            </a:pPr>
            <a:r>
              <a:rPr lang="en-US" dirty="0"/>
              <a:t> DC 108:11a	…that men might be partakers of the glories…the Lord 				sent forth the fullness of the gospel, his everlasting 				covenant…</a:t>
            </a:r>
          </a:p>
          <a:p>
            <a:pPr marL="0" indent="0">
              <a:buNone/>
            </a:pPr>
            <a:endParaRPr lang="en-US" dirty="0"/>
          </a:p>
          <a:p>
            <a:pPr marL="0" indent="0">
              <a:buNone/>
            </a:pPr>
            <a:endParaRPr lang="en-US" dirty="0"/>
          </a:p>
          <a:p>
            <a:pPr marL="0" indent="0">
              <a:buNone/>
            </a:pPr>
            <a:r>
              <a:rPr lang="en-US" dirty="0"/>
              <a:t> DC 52:4b	…I will give unto you a pattern in all things, that ye may not be 			deceived…</a:t>
            </a:r>
          </a:p>
        </p:txBody>
      </p:sp>
      <p:cxnSp>
        <p:nvCxnSpPr>
          <p:cNvPr id="12" name="Straight Connector 11">
            <a:extLst>
              <a:ext uri="{FF2B5EF4-FFF2-40B4-BE49-F238E27FC236}">
                <a16:creationId xmlns:a16="http://schemas.microsoft.com/office/drawing/2014/main" id="{02CB9906-F283-4A5B-B290-D22052C063EE}"/>
              </a:ext>
            </a:extLst>
          </p:cNvPr>
          <p:cNvCxnSpPr/>
          <p:nvPr/>
        </p:nvCxnSpPr>
        <p:spPr>
          <a:xfrm>
            <a:off x="1063690" y="5019869"/>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31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549275"/>
          </a:xfrm>
          <a:solidFill>
            <a:schemeClr val="accent5">
              <a:lumMod val="20000"/>
              <a:lumOff val="80000"/>
            </a:schemeClr>
          </a:solidFill>
        </p:spPr>
        <p:txBody>
          <a:bodyPr>
            <a:normAutofit fontScale="90000"/>
          </a:bodyPr>
          <a:lstStyle/>
          <a:p>
            <a:r>
              <a:rPr lang="en-US" dirty="0"/>
              <a:t>What Qualifies as the Word of Christ?</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089329"/>
            <a:ext cx="11354463" cy="5518205"/>
          </a:xfrm>
        </p:spPr>
        <p:txBody>
          <a:bodyPr>
            <a:normAutofit fontScale="92500" lnSpcReduction="20000"/>
          </a:bodyPr>
          <a:lstStyle/>
          <a:p>
            <a:pPr marL="0" indent="0">
              <a:buNone/>
            </a:pPr>
            <a:r>
              <a:rPr lang="en-US" dirty="0"/>
              <a:t>    2 Timothy 3:16	And all scripture given by inspiration of God, is profitable 				for doctrine, for reproof, for correction, for instruction in 				righteousness;</a:t>
            </a:r>
            <a:br>
              <a:rPr lang="en-US" dirty="0"/>
            </a:br>
            <a:endParaRPr lang="en-US" dirty="0"/>
          </a:p>
          <a:p>
            <a:pPr>
              <a:buBlip>
                <a:blip r:embed="rId2"/>
              </a:buBlip>
            </a:pPr>
            <a:r>
              <a:rPr lang="en-US" dirty="0"/>
              <a:t> 2 Nephi 14:1-4	…Angels speak by the power of the Holy Ghost; 						wherefore, they speak the words of Christ.</a:t>
            </a:r>
            <a:br>
              <a:rPr lang="en-US" dirty="0"/>
            </a:br>
            <a:endParaRPr lang="en-US" dirty="0"/>
          </a:p>
          <a:p>
            <a:pPr>
              <a:buBlip>
                <a:blip r:embed="rId2"/>
              </a:buBlip>
            </a:pPr>
            <a:r>
              <a:rPr lang="en-US" dirty="0"/>
              <a:t> DC 68:1b-c		…whatsoever they shall speak when moved upon by the 				Holy Ghost shall be Scripture…shall be the word of the 				Lord…</a:t>
            </a:r>
            <a:br>
              <a:rPr lang="en-US" dirty="0"/>
            </a:br>
            <a:endParaRPr lang="en-US" dirty="0"/>
          </a:p>
          <a:p>
            <a:pPr>
              <a:buBlip>
                <a:blip r:embed="rId2"/>
              </a:buBlip>
            </a:pPr>
            <a:r>
              <a:rPr lang="en-US" dirty="0"/>
              <a:t> DC 43:7c		for the great millennial, </a:t>
            </a:r>
            <a:r>
              <a:rPr lang="en-US" u="sng" dirty="0"/>
              <a:t>which I have spoken </a:t>
            </a:r>
            <a:r>
              <a:rPr lang="en-US" dirty="0"/>
              <a:t>by the mouth 				of my servants, shall come…</a:t>
            </a:r>
            <a:br>
              <a:rPr lang="en-US" dirty="0"/>
            </a:br>
            <a:endParaRPr lang="en-US" dirty="0"/>
          </a:p>
          <a:p>
            <a:pPr marL="0" indent="0">
              <a:buNone/>
            </a:pPr>
            <a:r>
              <a:rPr lang="en-US" dirty="0"/>
              <a:t>    DC 50:7f		and, behold verily I say unto you, Blessed are you who are 				now hearing </a:t>
            </a:r>
            <a:r>
              <a:rPr lang="en-US" u="sng" dirty="0"/>
              <a:t>these words of mine </a:t>
            </a:r>
            <a:r>
              <a:rPr lang="en-US" dirty="0"/>
              <a:t>from the mouth of my 				servant…</a:t>
            </a:r>
          </a:p>
        </p:txBody>
      </p:sp>
    </p:spTree>
    <p:extLst>
      <p:ext uri="{BB962C8B-B14F-4D97-AF65-F5344CB8AC3E}">
        <p14:creationId xmlns:p14="http://schemas.microsoft.com/office/powerpoint/2010/main" val="318588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549275"/>
          </a:xfrm>
          <a:solidFill>
            <a:schemeClr val="accent5">
              <a:lumMod val="20000"/>
              <a:lumOff val="80000"/>
            </a:schemeClr>
          </a:solidFill>
        </p:spPr>
        <p:txBody>
          <a:bodyPr>
            <a:normAutofit fontScale="90000"/>
          </a:bodyPr>
          <a:lstStyle/>
          <a:p>
            <a:r>
              <a:rPr lang="en-US" dirty="0"/>
              <a:t>I’m Feasting, Am I Done?</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089329"/>
            <a:ext cx="11354463" cy="5518205"/>
          </a:xfrm>
        </p:spPr>
        <p:txBody>
          <a:bodyPr>
            <a:normAutofit/>
          </a:bodyPr>
          <a:lstStyle/>
          <a:p>
            <a:pPr marL="0" indent="0">
              <a:buNone/>
            </a:pPr>
            <a:r>
              <a:rPr lang="en-US" dirty="0"/>
              <a:t>Mat 6:21, Luke 12:37, 3 Nephi 5:112</a:t>
            </a:r>
          </a:p>
          <a:p>
            <a:pPr marL="457200" lvl="1" indent="0">
              <a:buNone/>
            </a:pPr>
            <a:r>
              <a:rPr lang="en-US" dirty="0"/>
              <a:t>For where your treasure is, there will be your heart also.</a:t>
            </a:r>
          </a:p>
          <a:p>
            <a:pPr marL="457200" lvl="1" indent="0">
              <a:buNone/>
            </a:pPr>
            <a:endParaRPr lang="en-US" dirty="0"/>
          </a:p>
          <a:p>
            <a:pPr marL="0" indent="0">
              <a:buNone/>
            </a:pPr>
            <a:r>
              <a:rPr lang="en-US" i="1" dirty="0"/>
              <a:t>Time is our most valuable asset. How we spend it is a reflection of what we truly value.</a:t>
            </a:r>
          </a:p>
          <a:p>
            <a:pPr marL="0" indent="0">
              <a:buNone/>
            </a:pPr>
            <a:br>
              <a:rPr lang="en-US" dirty="0"/>
            </a:br>
            <a:r>
              <a:rPr lang="en-US" dirty="0"/>
              <a:t>DC 6:15c-d	</a:t>
            </a:r>
          </a:p>
          <a:p>
            <a:pPr marL="457200" lvl="1" indent="0">
              <a:buNone/>
            </a:pPr>
            <a:r>
              <a:rPr lang="en-US" sz="1600" dirty="0"/>
              <a:t>c</a:t>
            </a:r>
            <a:r>
              <a:rPr lang="en-US" dirty="0"/>
              <a:t> …for whatsoever ye sow, that shall ye also reap:</a:t>
            </a:r>
          </a:p>
          <a:p>
            <a:pPr marL="457200" lvl="1" indent="0">
              <a:buNone/>
            </a:pPr>
            <a:r>
              <a:rPr lang="en-US" sz="1600" dirty="0"/>
              <a:t>d</a:t>
            </a:r>
            <a:r>
              <a:rPr lang="en-US" dirty="0"/>
              <a:t> therefore, if ye sow good, ye shall also reap good for your reward:</a:t>
            </a:r>
          </a:p>
        </p:txBody>
      </p:sp>
      <p:cxnSp>
        <p:nvCxnSpPr>
          <p:cNvPr id="4" name="Straight Connector 3">
            <a:extLst>
              <a:ext uri="{FF2B5EF4-FFF2-40B4-BE49-F238E27FC236}">
                <a16:creationId xmlns:a16="http://schemas.microsoft.com/office/drawing/2014/main" id="{D9830736-57E1-4482-81E4-4D320940AF2C}"/>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29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549275"/>
          </a:xfrm>
          <a:solidFill>
            <a:schemeClr val="accent5">
              <a:lumMod val="20000"/>
              <a:lumOff val="80000"/>
            </a:schemeClr>
          </a:solidFill>
        </p:spPr>
        <p:txBody>
          <a:bodyPr>
            <a:normAutofit fontScale="90000"/>
          </a:bodyPr>
          <a:lstStyle/>
          <a:p>
            <a:r>
              <a:rPr lang="en-US" dirty="0"/>
              <a:t>Parable of the Sower</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089329"/>
            <a:ext cx="11354463" cy="5518205"/>
          </a:xfrm>
        </p:spPr>
        <p:txBody>
          <a:bodyPr>
            <a:normAutofit/>
          </a:bodyPr>
          <a:lstStyle/>
          <a:p>
            <a:pPr>
              <a:buBlip>
                <a:blip r:embed="rId2"/>
              </a:buBlip>
            </a:pPr>
            <a:r>
              <a:rPr lang="en-US" dirty="0"/>
              <a:t>Psalm 1:1-2	…But his delight is in the law of the Lord; and in his law 				doth he meditate day and night. </a:t>
            </a:r>
          </a:p>
          <a:p>
            <a:pPr marL="0" indent="0">
              <a:buNone/>
            </a:pPr>
            <a:r>
              <a:rPr lang="en-US" i="1" dirty="0"/>
              <a:t>	</a:t>
            </a:r>
            <a:r>
              <a:rPr lang="en-US" sz="2400" i="1" dirty="0"/>
              <a:t>[4 responses to the gospel are found in these verses]</a:t>
            </a:r>
          </a:p>
          <a:p>
            <a:pPr marL="0" indent="0">
              <a:buNone/>
            </a:pPr>
            <a:endParaRPr lang="en-US" dirty="0"/>
          </a:p>
          <a:p>
            <a:pPr>
              <a:buBlip>
                <a:blip r:embed="rId2"/>
              </a:buBlip>
            </a:pPr>
            <a:r>
              <a:rPr lang="en-US" dirty="0"/>
              <a:t>Mat 13:3-7	</a:t>
            </a:r>
            <a:r>
              <a:rPr lang="en-US" i="1" dirty="0"/>
              <a:t>The Parable of the Sower </a:t>
            </a:r>
            <a:r>
              <a:rPr lang="en-US" sz="1800" i="1" dirty="0"/>
              <a:t>(Also see Mark4 and Luke 8)</a:t>
            </a:r>
          </a:p>
          <a:p>
            <a:pPr>
              <a:buBlip>
                <a:blip r:embed="rId2"/>
              </a:buBlip>
            </a:pPr>
            <a:endParaRPr lang="en-US" i="1" dirty="0"/>
          </a:p>
          <a:p>
            <a:pPr>
              <a:buBlip>
                <a:blip r:embed="rId2"/>
              </a:buBlip>
            </a:pPr>
            <a:r>
              <a:rPr lang="en-US" dirty="0"/>
              <a:t>Mat 13:17-21	</a:t>
            </a:r>
            <a:r>
              <a:rPr lang="en-US" i="1" dirty="0"/>
              <a:t>The Parable Explained</a:t>
            </a:r>
          </a:p>
          <a:p>
            <a:pPr>
              <a:buBlip>
                <a:blip r:embed="rId2"/>
              </a:buBlip>
            </a:pPr>
            <a:endParaRPr lang="en-US" i="1" dirty="0"/>
          </a:p>
          <a:p>
            <a:pPr marL="0" indent="0">
              <a:buNone/>
            </a:pPr>
            <a:endParaRPr lang="en-US" i="1" dirty="0"/>
          </a:p>
          <a:p>
            <a:pPr marL="0" indent="0">
              <a:buNone/>
            </a:pPr>
            <a:r>
              <a:rPr lang="en-US" i="1" dirty="0"/>
              <a:t>	</a:t>
            </a:r>
            <a:endParaRPr lang="en-US" sz="2000" i="1" dirty="0"/>
          </a:p>
        </p:txBody>
      </p:sp>
      <p:pic>
        <p:nvPicPr>
          <p:cNvPr id="5" name="Picture 4" descr="Parable Sower ⋆ Bible Symbols">
            <a:extLst>
              <a:ext uri="{FF2B5EF4-FFF2-40B4-BE49-F238E27FC236}">
                <a16:creationId xmlns:a16="http://schemas.microsoft.com/office/drawing/2014/main" id="{B95CB070-952D-41BC-83D9-E9B9A683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112" y="3568513"/>
            <a:ext cx="3282244" cy="252869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3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3D38BFE-BFAE-4508-ABBB-5D6CE38C9001}"/>
              </a:ext>
            </a:extLst>
          </p:cNvPr>
          <p:cNvGraphicFramePr>
            <a:graphicFrameLocks noGrp="1"/>
          </p:cNvGraphicFramePr>
          <p:nvPr>
            <p:ph idx="1"/>
            <p:extLst>
              <p:ext uri="{D42A27DB-BD31-4B8C-83A1-F6EECF244321}">
                <p14:modId xmlns:p14="http://schemas.microsoft.com/office/powerpoint/2010/main" val="1651798298"/>
              </p:ext>
            </p:extLst>
          </p:nvPr>
        </p:nvGraphicFramePr>
        <p:xfrm>
          <a:off x="597160" y="1296956"/>
          <a:ext cx="12288015" cy="4883642"/>
        </p:xfrm>
        <a:graphic>
          <a:graphicData uri="http://schemas.openxmlformats.org/drawingml/2006/table">
            <a:tbl>
              <a:tblPr firstRow="1" bandRow="1">
                <a:tableStyleId>{5C22544A-7EE6-4342-B048-85BDC9FD1C3A}</a:tableStyleId>
              </a:tblPr>
              <a:tblGrid>
                <a:gridCol w="4125278">
                  <a:extLst>
                    <a:ext uri="{9D8B030D-6E8A-4147-A177-3AD203B41FA5}">
                      <a16:colId xmlns:a16="http://schemas.microsoft.com/office/drawing/2014/main" val="3440610640"/>
                    </a:ext>
                  </a:extLst>
                </a:gridCol>
                <a:gridCol w="2356422">
                  <a:extLst>
                    <a:ext uri="{9D8B030D-6E8A-4147-A177-3AD203B41FA5}">
                      <a16:colId xmlns:a16="http://schemas.microsoft.com/office/drawing/2014/main" val="42237169"/>
                    </a:ext>
                  </a:extLst>
                </a:gridCol>
                <a:gridCol w="5806315">
                  <a:extLst>
                    <a:ext uri="{9D8B030D-6E8A-4147-A177-3AD203B41FA5}">
                      <a16:colId xmlns:a16="http://schemas.microsoft.com/office/drawing/2014/main" val="1582633471"/>
                    </a:ext>
                  </a:extLst>
                </a:gridCol>
              </a:tblGrid>
              <a:tr h="624244">
                <a:tc>
                  <a:txBody>
                    <a:bodyPr/>
                    <a:lstStyle/>
                    <a:p>
                      <a:r>
                        <a:rPr lang="en-US" dirty="0"/>
                        <a:t>Psalm 1  </a:t>
                      </a:r>
                      <a:br>
                        <a:rPr lang="en-US" dirty="0"/>
                      </a:br>
                      <a:r>
                        <a:rPr lang="en-US" dirty="0"/>
                        <a:t>Blessed is the man that…</a:t>
                      </a:r>
                    </a:p>
                  </a:txBody>
                  <a:tcPr/>
                </a:tc>
                <a:tc>
                  <a:txBody>
                    <a:bodyPr/>
                    <a:lstStyle/>
                    <a:p>
                      <a:r>
                        <a:rPr lang="en-US" dirty="0"/>
                        <a:t>Mat 13:3-7  </a:t>
                      </a:r>
                      <a:br>
                        <a:rPr lang="en-US" dirty="0"/>
                      </a:br>
                      <a:r>
                        <a:rPr lang="en-US" dirty="0"/>
                        <a:t>Some seeds fell…</a:t>
                      </a:r>
                    </a:p>
                  </a:txBody>
                  <a:tcPr/>
                </a:tc>
                <a:tc>
                  <a:txBody>
                    <a:bodyPr/>
                    <a:lstStyle/>
                    <a:p>
                      <a:r>
                        <a:rPr lang="en-US" dirty="0"/>
                        <a:t>Mat 13:17-21 </a:t>
                      </a:r>
                      <a:br>
                        <a:rPr lang="en-US" dirty="0"/>
                      </a:br>
                      <a:r>
                        <a:rPr lang="en-US" dirty="0"/>
                        <a:t>Description and Result</a:t>
                      </a:r>
                    </a:p>
                  </a:txBody>
                  <a:tcPr/>
                </a:tc>
                <a:extLst>
                  <a:ext uri="{0D108BD9-81ED-4DB2-BD59-A6C34878D82A}">
                    <a16:rowId xmlns:a16="http://schemas.microsoft.com/office/drawing/2014/main" val="1586372008"/>
                  </a:ext>
                </a:extLst>
              </a:tr>
              <a:tr h="909236">
                <a:tc>
                  <a:txBody>
                    <a:bodyPr/>
                    <a:lstStyle/>
                    <a:p>
                      <a:r>
                        <a:rPr lang="en-US" dirty="0"/>
                        <a:t>Walketh not in the counsel of the ungodly,</a:t>
                      </a:r>
                    </a:p>
                  </a:txBody>
                  <a:tcPr/>
                </a:tc>
                <a:tc>
                  <a:txBody>
                    <a:bodyPr/>
                    <a:lstStyle/>
                    <a:p>
                      <a:r>
                        <a:rPr lang="en-US" dirty="0"/>
                        <a:t>By the wayside</a:t>
                      </a:r>
                    </a:p>
                  </a:txBody>
                  <a:tcPr/>
                </a:tc>
                <a:tc>
                  <a:txBody>
                    <a:bodyPr/>
                    <a:lstStyle/>
                    <a:p>
                      <a:r>
                        <a:rPr lang="en-US" dirty="0"/>
                        <a:t>-Heareth the word, and </a:t>
                      </a:r>
                      <a:r>
                        <a:rPr lang="en-US" dirty="0" err="1"/>
                        <a:t>understandeth</a:t>
                      </a:r>
                      <a:r>
                        <a:rPr lang="en-US" dirty="0"/>
                        <a:t> not</a:t>
                      </a:r>
                    </a:p>
                    <a:p>
                      <a:r>
                        <a:rPr lang="en-US" dirty="0"/>
                        <a:t>-Then cometh the wicked one and </a:t>
                      </a:r>
                      <a:r>
                        <a:rPr lang="en-US" dirty="0" err="1"/>
                        <a:t>catcheth</a:t>
                      </a:r>
                      <a:r>
                        <a:rPr lang="en-US" dirty="0"/>
                        <a:t> away that which was sown in his heart</a:t>
                      </a:r>
                    </a:p>
                  </a:txBody>
                  <a:tcPr/>
                </a:tc>
                <a:extLst>
                  <a:ext uri="{0D108BD9-81ED-4DB2-BD59-A6C34878D82A}">
                    <a16:rowId xmlns:a16="http://schemas.microsoft.com/office/drawing/2014/main" val="4009635400"/>
                  </a:ext>
                </a:extLst>
              </a:tr>
              <a:tr h="1226042">
                <a:tc>
                  <a:txBody>
                    <a:bodyPr/>
                    <a:lstStyle/>
                    <a:p>
                      <a:r>
                        <a:rPr lang="en-US" dirty="0"/>
                        <a:t>Nor </a:t>
                      </a:r>
                      <a:r>
                        <a:rPr lang="en-US" dirty="0" err="1"/>
                        <a:t>standeth</a:t>
                      </a:r>
                      <a:r>
                        <a:rPr lang="en-US" dirty="0"/>
                        <a:t> in the way of sinners,</a:t>
                      </a:r>
                    </a:p>
                  </a:txBody>
                  <a:tcPr/>
                </a:tc>
                <a:tc>
                  <a:txBody>
                    <a:bodyPr/>
                    <a:lstStyle/>
                    <a:p>
                      <a:r>
                        <a:rPr lang="en-US" dirty="0"/>
                        <a:t>Upon stony places</a:t>
                      </a:r>
                    </a:p>
                  </a:txBody>
                  <a:tcPr/>
                </a:tc>
                <a:tc>
                  <a:txBody>
                    <a:bodyPr/>
                    <a:lstStyle/>
                    <a:p>
                      <a:r>
                        <a:rPr lang="en-US" dirty="0"/>
                        <a:t>-Heareth the word and readily with joy </a:t>
                      </a:r>
                      <a:r>
                        <a:rPr lang="en-US" dirty="0" err="1"/>
                        <a:t>receiveth</a:t>
                      </a:r>
                      <a:r>
                        <a:rPr lang="en-US" dirty="0"/>
                        <a:t> it</a:t>
                      </a:r>
                    </a:p>
                    <a:p>
                      <a:r>
                        <a:rPr lang="en-US" dirty="0"/>
                        <a:t>-Hath not root in himself, and </a:t>
                      </a:r>
                      <a:r>
                        <a:rPr lang="en-US" dirty="0" err="1"/>
                        <a:t>endureth</a:t>
                      </a:r>
                      <a:r>
                        <a:rPr lang="en-US" dirty="0"/>
                        <a:t> but for awhile</a:t>
                      </a:r>
                    </a:p>
                    <a:p>
                      <a:r>
                        <a:rPr lang="en-US" dirty="0"/>
                        <a:t>-When tribulation or persecution </a:t>
                      </a:r>
                      <a:r>
                        <a:rPr lang="en-US" dirty="0" err="1"/>
                        <a:t>ariseth</a:t>
                      </a:r>
                      <a:r>
                        <a:rPr lang="en-US" dirty="0"/>
                        <a:t> because of the word, he is offended</a:t>
                      </a:r>
                    </a:p>
                  </a:txBody>
                  <a:tcPr/>
                </a:tc>
                <a:extLst>
                  <a:ext uri="{0D108BD9-81ED-4DB2-BD59-A6C34878D82A}">
                    <a16:rowId xmlns:a16="http://schemas.microsoft.com/office/drawing/2014/main" val="3657302954"/>
                  </a:ext>
                </a:extLst>
              </a:tr>
              <a:tr h="1159310">
                <a:tc>
                  <a:txBody>
                    <a:bodyPr/>
                    <a:lstStyle/>
                    <a:p>
                      <a:r>
                        <a:rPr lang="en-US" dirty="0"/>
                        <a:t>Nor </a:t>
                      </a:r>
                      <a:r>
                        <a:rPr lang="en-US" dirty="0" err="1"/>
                        <a:t>sitteth</a:t>
                      </a:r>
                      <a:r>
                        <a:rPr lang="en-US" dirty="0"/>
                        <a:t> in the seat of </a:t>
                      </a:r>
                      <a:r>
                        <a:rPr lang="en-US"/>
                        <a:t>the scornful.</a:t>
                      </a:r>
                      <a:endParaRPr lang="en-US" dirty="0"/>
                    </a:p>
                  </a:txBody>
                  <a:tcPr/>
                </a:tc>
                <a:tc>
                  <a:txBody>
                    <a:bodyPr/>
                    <a:lstStyle/>
                    <a:p>
                      <a:r>
                        <a:rPr lang="en-US" dirty="0"/>
                        <a:t>Among thorns</a:t>
                      </a:r>
                    </a:p>
                  </a:txBody>
                  <a:tcPr/>
                </a:tc>
                <a:tc>
                  <a:txBody>
                    <a:bodyPr/>
                    <a:lstStyle/>
                    <a:p>
                      <a:r>
                        <a:rPr lang="en-US" dirty="0"/>
                        <a:t>-Heareth the word</a:t>
                      </a:r>
                    </a:p>
                    <a:p>
                      <a:r>
                        <a:rPr lang="en-US" dirty="0"/>
                        <a:t>-The Care of this world and the deceitfulness of riches, choke the word</a:t>
                      </a:r>
                    </a:p>
                    <a:p>
                      <a:r>
                        <a:rPr lang="en-US" dirty="0"/>
                        <a:t>-He becometh unfruitful</a:t>
                      </a:r>
                    </a:p>
                  </a:txBody>
                  <a:tcPr/>
                </a:tc>
                <a:extLst>
                  <a:ext uri="{0D108BD9-81ED-4DB2-BD59-A6C34878D82A}">
                    <a16:rowId xmlns:a16="http://schemas.microsoft.com/office/drawing/2014/main" val="2777452738"/>
                  </a:ext>
                </a:extLst>
              </a:tr>
              <a:tr h="891777">
                <a:tc>
                  <a:txBody>
                    <a:bodyPr/>
                    <a:lstStyle/>
                    <a:p>
                      <a:r>
                        <a:rPr lang="en-US" dirty="0"/>
                        <a:t>His delight is in the law of the Lord</a:t>
                      </a:r>
                    </a:p>
                  </a:txBody>
                  <a:tcPr/>
                </a:tc>
                <a:tc>
                  <a:txBody>
                    <a:bodyPr/>
                    <a:lstStyle/>
                    <a:p>
                      <a:r>
                        <a:rPr lang="en-US" dirty="0"/>
                        <a:t>Into good ground</a:t>
                      </a:r>
                    </a:p>
                  </a:txBody>
                  <a:tcPr/>
                </a:tc>
                <a:tc>
                  <a:txBody>
                    <a:bodyPr/>
                    <a:lstStyle/>
                    <a:p>
                      <a:r>
                        <a:rPr lang="en-US" dirty="0"/>
                        <a:t>-Heareth the word and </a:t>
                      </a:r>
                      <a:r>
                        <a:rPr lang="en-US" dirty="0" err="1"/>
                        <a:t>understandeth</a:t>
                      </a:r>
                      <a:r>
                        <a:rPr lang="en-US" dirty="0"/>
                        <a:t> and </a:t>
                      </a:r>
                      <a:r>
                        <a:rPr lang="en-US" dirty="0" err="1"/>
                        <a:t>endureth</a:t>
                      </a:r>
                      <a:endParaRPr lang="en-US" dirty="0"/>
                    </a:p>
                    <a:p>
                      <a:r>
                        <a:rPr lang="en-US" dirty="0"/>
                        <a:t>-</a:t>
                      </a:r>
                      <a:r>
                        <a:rPr lang="en-US" dirty="0" err="1"/>
                        <a:t>Beareth</a:t>
                      </a:r>
                      <a:r>
                        <a:rPr lang="en-US" dirty="0"/>
                        <a:t> fruit, some hundredfold, some sixty and some thirty</a:t>
                      </a:r>
                    </a:p>
                  </a:txBody>
                  <a:tcPr/>
                </a:tc>
                <a:extLst>
                  <a:ext uri="{0D108BD9-81ED-4DB2-BD59-A6C34878D82A}">
                    <a16:rowId xmlns:a16="http://schemas.microsoft.com/office/drawing/2014/main" val="4248722059"/>
                  </a:ext>
                </a:extLst>
              </a:tr>
            </a:tbl>
          </a:graphicData>
        </a:graphic>
      </p:graphicFrame>
      <p:sp>
        <p:nvSpPr>
          <p:cNvPr id="9" name="Title 1">
            <a:extLst>
              <a:ext uri="{FF2B5EF4-FFF2-40B4-BE49-F238E27FC236}">
                <a16:creationId xmlns:a16="http://schemas.microsoft.com/office/drawing/2014/main" id="{535ED7B2-22C3-445F-BED9-E4C4514EEAFD}"/>
              </a:ext>
            </a:extLst>
          </p:cNvPr>
          <p:cNvSpPr>
            <a:spLocks noGrp="1"/>
          </p:cNvSpPr>
          <p:nvPr>
            <p:ph type="title"/>
          </p:nvPr>
        </p:nvSpPr>
        <p:spPr>
          <a:xfrm>
            <a:off x="597160" y="365126"/>
            <a:ext cx="11019452" cy="679904"/>
          </a:xfrm>
          <a:solidFill>
            <a:schemeClr val="accent5">
              <a:lumMod val="20000"/>
              <a:lumOff val="80000"/>
            </a:schemeClr>
          </a:solidFill>
        </p:spPr>
        <p:txBody>
          <a:bodyPr>
            <a:normAutofit fontScale="90000"/>
          </a:bodyPr>
          <a:lstStyle/>
          <a:p>
            <a:r>
              <a:rPr lang="en-US" dirty="0"/>
              <a:t>Responses to the Gospel</a:t>
            </a:r>
          </a:p>
        </p:txBody>
      </p:sp>
      <p:sp>
        <p:nvSpPr>
          <p:cNvPr id="7" name="TextBox 6">
            <a:extLst>
              <a:ext uri="{FF2B5EF4-FFF2-40B4-BE49-F238E27FC236}">
                <a16:creationId xmlns:a16="http://schemas.microsoft.com/office/drawing/2014/main" id="{0FF86FA2-A1C6-4D54-9C6D-0DC30B2796BA}"/>
              </a:ext>
            </a:extLst>
          </p:cNvPr>
          <p:cNvSpPr txBox="1"/>
          <p:nvPr/>
        </p:nvSpPr>
        <p:spPr>
          <a:xfrm>
            <a:off x="597161" y="6268562"/>
            <a:ext cx="10997680" cy="307777"/>
          </a:xfrm>
          <a:prstGeom prst="rect">
            <a:avLst/>
          </a:prstGeom>
          <a:noFill/>
        </p:spPr>
        <p:txBody>
          <a:bodyPr wrap="square" rtlCol="0">
            <a:spAutoFit/>
          </a:bodyPr>
          <a:lstStyle/>
          <a:p>
            <a:pPr algn="r"/>
            <a:r>
              <a:rPr lang="en-US" sz="1400" b="1" i="0" dirty="0">
                <a:solidFill>
                  <a:srgbClr val="1C1C1C"/>
                </a:solidFill>
                <a:effectLst/>
                <a:latin typeface="Arial" panose="020B0604020202020204" pitchFamily="34" charset="0"/>
              </a:rPr>
              <a:t>UNDERSTAND</a:t>
            </a:r>
            <a:r>
              <a:rPr lang="en-US" sz="1400" b="0" dirty="0">
                <a:solidFill>
                  <a:srgbClr val="1C1C1C"/>
                </a:solidFill>
                <a:effectLst/>
                <a:latin typeface="Arial" panose="020B0604020202020204" pitchFamily="34" charset="0"/>
              </a:rPr>
              <a:t> </a:t>
            </a:r>
            <a:r>
              <a:rPr lang="en-US" sz="1400" dirty="0">
                <a:solidFill>
                  <a:srgbClr val="1C1C1C"/>
                </a:solidFill>
                <a:latin typeface="Arial" panose="020B0604020202020204" pitchFamily="34" charset="0"/>
              </a:rPr>
              <a:t>:</a:t>
            </a:r>
            <a:r>
              <a:rPr lang="en-US" sz="1400" b="0" dirty="0">
                <a:solidFill>
                  <a:srgbClr val="1C1C1C"/>
                </a:solidFill>
                <a:effectLst/>
                <a:latin typeface="Arial" panose="020B0604020202020204" pitchFamily="34" charset="0"/>
              </a:rPr>
              <a:t> </a:t>
            </a:r>
            <a:r>
              <a:rPr lang="en-US" sz="1400" b="0" i="0" dirty="0">
                <a:solidFill>
                  <a:srgbClr val="1C1C1C"/>
                </a:solidFill>
                <a:effectLst/>
                <a:latin typeface="Arial" panose="020B0604020202020204" pitchFamily="34" charset="0"/>
              </a:rPr>
              <a:t>To be informed by another; to learn.</a:t>
            </a:r>
            <a:endParaRPr lang="en-US" sz="1400" dirty="0"/>
          </a:p>
        </p:txBody>
      </p:sp>
    </p:spTree>
    <p:extLst>
      <p:ext uri="{BB962C8B-B14F-4D97-AF65-F5344CB8AC3E}">
        <p14:creationId xmlns:p14="http://schemas.microsoft.com/office/powerpoint/2010/main" val="198486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fontScale="90000"/>
          </a:bodyPr>
          <a:lstStyle/>
          <a:p>
            <a:r>
              <a:rPr lang="en-US" dirty="0"/>
              <a:t>Feast Upon the Words of Christ</a:t>
            </a:r>
            <a:br>
              <a:rPr lang="en-US" dirty="0"/>
            </a:br>
            <a:r>
              <a:rPr lang="en-US" sz="1800" dirty="0"/>
              <a:t>Parting Thoughts</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69"/>
            <a:ext cx="11354463" cy="5245265"/>
          </a:xfrm>
        </p:spPr>
        <p:txBody>
          <a:bodyPr>
            <a:normAutofit/>
          </a:bodyPr>
          <a:lstStyle/>
          <a:p>
            <a:pPr marL="0" indent="0">
              <a:buNone/>
            </a:pPr>
            <a:r>
              <a:rPr lang="en-US" dirty="0"/>
              <a:t>Mat 24:39, Mark 13:43</a:t>
            </a:r>
          </a:p>
          <a:p>
            <a:pPr marL="457200" lvl="1" indent="0">
              <a:buNone/>
            </a:pPr>
            <a:r>
              <a:rPr lang="en-US" dirty="0"/>
              <a:t>And whoso </a:t>
            </a:r>
            <a:r>
              <a:rPr lang="en-US" dirty="0" err="1"/>
              <a:t>treasureth</a:t>
            </a:r>
            <a:r>
              <a:rPr lang="en-US" dirty="0"/>
              <a:t> up my word(s), </a:t>
            </a:r>
          </a:p>
          <a:p>
            <a:pPr marL="457200" lvl="1" indent="0">
              <a:buNone/>
            </a:pPr>
            <a:r>
              <a:rPr lang="en-US" dirty="0"/>
              <a:t>shall not be deceived.</a:t>
            </a:r>
          </a:p>
          <a:p>
            <a:pPr marL="0" indent="0">
              <a:buNone/>
            </a:pPr>
            <a:r>
              <a:rPr lang="en-US" dirty="0"/>
              <a:t>2 Nephi 14:4-5</a:t>
            </a:r>
          </a:p>
          <a:p>
            <a:pPr marL="457200" lvl="1" indent="0">
              <a:buNone/>
            </a:pPr>
            <a:r>
              <a:rPr lang="en-US" sz="1600" dirty="0"/>
              <a:t>4</a:t>
            </a:r>
            <a:r>
              <a:rPr lang="en-US" dirty="0"/>
              <a:t> …Feast upon the words of Christ; for behold the words of Christ will tell you all things what you should do.</a:t>
            </a:r>
          </a:p>
          <a:p>
            <a:pPr marL="457200" lvl="1" indent="0">
              <a:buNone/>
            </a:pPr>
            <a:r>
              <a:rPr lang="en-US" sz="1600" dirty="0"/>
              <a:t>5</a:t>
            </a:r>
            <a:r>
              <a:rPr lang="en-US" dirty="0"/>
              <a:t> Wherefore, now after I have spoken these words, if ye can not understand them, it will be because ye ask not, neither do ye knock;…</a:t>
            </a:r>
          </a:p>
          <a:p>
            <a:pPr marL="0" indent="0">
              <a:buNone/>
            </a:pPr>
            <a:r>
              <a:rPr lang="en-US" dirty="0"/>
              <a:t>2 Nephi 13:30</a:t>
            </a:r>
          </a:p>
          <a:p>
            <a:pPr marL="457200" lvl="1" indent="0">
              <a:buNone/>
            </a:pPr>
            <a:r>
              <a:rPr lang="en-US" dirty="0"/>
              <a:t>Wherefore, if ye shall press forward, feasting upon the word of Christ, and endure to the end, behold thus saith the Father: Ye shall have eternal life.</a:t>
            </a:r>
          </a:p>
          <a:p>
            <a:pPr marL="457200" lvl="1" indent="0">
              <a:buNone/>
            </a:pPr>
            <a:endParaRPr lang="en-US" dirty="0"/>
          </a:p>
        </p:txBody>
      </p:sp>
      <p:pic>
        <p:nvPicPr>
          <p:cNvPr id="6" name="Picture 5" descr="How To Learn to Feast Upon the Words of Christ in 5 Steps ...">
            <a:extLst>
              <a:ext uri="{FF2B5EF4-FFF2-40B4-BE49-F238E27FC236}">
                <a16:creationId xmlns:a16="http://schemas.microsoft.com/office/drawing/2014/main" id="{F2DD3441-B891-4E8F-A2CB-1356325C9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284" y="477546"/>
            <a:ext cx="3690572" cy="2461597"/>
          </a:xfrm>
          <a:prstGeom prst="rect">
            <a:avLst/>
          </a:prstGeom>
          <a:noFill/>
          <a:ln>
            <a:noFill/>
          </a:ln>
          <a:effectLst>
            <a:outerShdw blurRad="63500" sx="102000" sy="102000" algn="ctr" rotWithShape="0">
              <a:prstClr val="black">
                <a:alpha val="40000"/>
              </a:prstClr>
            </a:outerShdw>
          </a:effectLst>
        </p:spPr>
      </p:pic>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8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FD2CD-B936-46C3-9751-7B3704C066E1}"/>
              </a:ext>
            </a:extLst>
          </p:cNvPr>
          <p:cNvPicPr>
            <a:picLocks noChangeAspect="1"/>
          </p:cNvPicPr>
          <p:nvPr/>
        </p:nvPicPr>
        <p:blipFill>
          <a:blip r:embed="rId2"/>
          <a:stretch>
            <a:fillRect/>
          </a:stretch>
        </p:blipFill>
        <p:spPr>
          <a:xfrm>
            <a:off x="160845" y="149290"/>
            <a:ext cx="5486400" cy="3101474"/>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0A3BA9F2-26B8-4B55-91EE-50A14F71948F}"/>
              </a:ext>
            </a:extLst>
          </p:cNvPr>
          <p:cNvPicPr>
            <a:picLocks noChangeAspect="1"/>
          </p:cNvPicPr>
          <p:nvPr/>
        </p:nvPicPr>
        <p:blipFill>
          <a:blip r:embed="rId3"/>
          <a:stretch>
            <a:fillRect/>
          </a:stretch>
        </p:blipFill>
        <p:spPr>
          <a:xfrm>
            <a:off x="6544757" y="149290"/>
            <a:ext cx="5486400" cy="310354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87A77546-D5CE-4A58-BA6C-1CE89397422E}"/>
              </a:ext>
            </a:extLst>
          </p:cNvPr>
          <p:cNvPicPr>
            <a:picLocks noChangeAspect="1"/>
          </p:cNvPicPr>
          <p:nvPr/>
        </p:nvPicPr>
        <p:blipFill>
          <a:blip r:embed="rId4"/>
          <a:stretch>
            <a:fillRect/>
          </a:stretch>
        </p:blipFill>
        <p:spPr>
          <a:xfrm>
            <a:off x="160845" y="3607237"/>
            <a:ext cx="5486400" cy="3095625"/>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B9FD9236-107C-4DD8-A1EF-07A1A86CA683}"/>
              </a:ext>
            </a:extLst>
          </p:cNvPr>
          <p:cNvPicPr>
            <a:picLocks noChangeAspect="1"/>
          </p:cNvPicPr>
          <p:nvPr/>
        </p:nvPicPr>
        <p:blipFill>
          <a:blip r:embed="rId4"/>
          <a:stretch>
            <a:fillRect/>
          </a:stretch>
        </p:blipFill>
        <p:spPr>
          <a:xfrm>
            <a:off x="6544755" y="3605167"/>
            <a:ext cx="5486400" cy="30956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9084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FE0E-4D96-425F-B499-73DCE622119F}"/>
              </a:ext>
            </a:extLst>
          </p:cNvPr>
          <p:cNvSpPr>
            <a:spLocks noGrp="1"/>
          </p:cNvSpPr>
          <p:nvPr>
            <p:ph type="ctrTitle"/>
          </p:nvPr>
        </p:nvSpPr>
        <p:spPr>
          <a:xfrm>
            <a:off x="1524000" y="906161"/>
            <a:ext cx="9144000" cy="1771779"/>
          </a:xfrm>
        </p:spPr>
        <p:txBody>
          <a:bodyPr/>
          <a:lstStyle/>
          <a:p>
            <a:r>
              <a:rPr lang="en-US" b="1" dirty="0"/>
              <a:t>We Must Enter into the Depths of Humility</a:t>
            </a:r>
          </a:p>
        </p:txBody>
      </p:sp>
      <p:pic>
        <p:nvPicPr>
          <p:cNvPr id="5" name="Picture 4">
            <a:extLst>
              <a:ext uri="{FF2B5EF4-FFF2-40B4-BE49-F238E27FC236}">
                <a16:creationId xmlns:a16="http://schemas.microsoft.com/office/drawing/2014/main" id="{29606575-706D-4647-8C96-9F817B198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676827"/>
            <a:ext cx="3724275" cy="1600200"/>
          </a:xfrm>
          <a:prstGeom prst="rect">
            <a:avLst/>
          </a:prstGeom>
        </p:spPr>
      </p:pic>
      <p:pic>
        <p:nvPicPr>
          <p:cNvPr id="3074" name="Picture 2" descr="What is the Meaning of Humility? Why should we be Humble?">
            <a:extLst>
              <a:ext uri="{FF2B5EF4-FFF2-40B4-BE49-F238E27FC236}">
                <a16:creationId xmlns:a16="http://schemas.microsoft.com/office/drawing/2014/main" id="{4203FF12-FACA-4EAB-A0B4-11C80F8D0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907" y="4676827"/>
            <a:ext cx="3193093" cy="16001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rving like Jesus Christ—Pr Michael Tan from Glad Tidings ...">
            <a:extLst>
              <a:ext uri="{FF2B5EF4-FFF2-40B4-BE49-F238E27FC236}">
                <a16:creationId xmlns:a16="http://schemas.microsoft.com/office/drawing/2014/main" id="{1A583A64-3B5A-45A6-B6A4-66CD99004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013" y="4676827"/>
            <a:ext cx="222889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pPr algn="ctr"/>
            <a:r>
              <a:rPr lang="en-US" dirty="0"/>
              <a:t>We Must Continue in Prayer and Fasting</a:t>
            </a:r>
            <a:endParaRPr lang="en-US" sz="1800" dirty="0"/>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69"/>
            <a:ext cx="11354463" cy="5245265"/>
          </a:xfrm>
        </p:spPr>
        <p:txBody>
          <a:bodyPr>
            <a:normAutofit/>
          </a:bodyPr>
          <a:lstStyle/>
          <a:p>
            <a:pPr marL="457200" lvl="1" indent="0">
              <a:buNone/>
            </a:pPr>
            <a:r>
              <a:rPr lang="en-US" dirty="0"/>
              <a:t> </a:t>
            </a:r>
          </a:p>
        </p:txBody>
      </p:sp>
      <p:pic>
        <p:nvPicPr>
          <p:cNvPr id="4108" name="Picture 12" descr="How to Prepare for the Daniel Fast | Ultimate Daniel Fast">
            <a:extLst>
              <a:ext uri="{FF2B5EF4-FFF2-40B4-BE49-F238E27FC236}">
                <a16:creationId xmlns:a16="http://schemas.microsoft.com/office/drawing/2014/main" id="{27ED6424-6D4B-4487-B977-CE9D1D225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440" y="3386390"/>
            <a:ext cx="6405587" cy="322114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What Does Isaiah Say About Prayer? - Search Isaiah">
            <a:extLst>
              <a:ext uri="{FF2B5EF4-FFF2-40B4-BE49-F238E27FC236}">
                <a16:creationId xmlns:a16="http://schemas.microsoft.com/office/drawing/2014/main" id="{BFC66C12-5939-467E-9054-67725D6A8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2" y="1429478"/>
            <a:ext cx="4616906" cy="28940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1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Continue in Prayer and Fasting</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69"/>
            <a:ext cx="11354463" cy="5245265"/>
          </a:xfrm>
        </p:spPr>
        <p:txBody>
          <a:bodyPr>
            <a:normAutofit/>
          </a:bodyPr>
          <a:lstStyle/>
          <a:p>
            <a:pPr marL="457200" lvl="1" indent="0">
              <a:buNone/>
            </a:pPr>
            <a:r>
              <a:rPr lang="en-US" dirty="0"/>
              <a:t>DC 85:21</a:t>
            </a:r>
          </a:p>
          <a:p>
            <a:pPr marL="457200" lvl="1" indent="0">
              <a:buNone/>
            </a:pPr>
            <a:r>
              <a:rPr lang="en-US" dirty="0"/>
              <a:t>	a. Also, I give unto you a commandment, that ye shall </a:t>
            </a:r>
            <a:r>
              <a:rPr lang="en-US" b="1" dirty="0"/>
              <a:t>continue in prayer and fasting</a:t>
            </a:r>
            <a:r>
              <a:rPr lang="en-US" dirty="0"/>
              <a:t> from this time forth.</a:t>
            </a:r>
          </a:p>
          <a:p>
            <a:pPr marL="457200" lvl="1" indent="0">
              <a:buNone/>
            </a:pPr>
            <a:r>
              <a:rPr lang="en-US" dirty="0"/>
              <a:t>	b. And I give unto you a commandment, that you shall teach one another the doctrine of the kingdom; teach ye diligently and my grace shall attend you, that you may be instructed more perfectly in theory, in principle, in doctrine, in the law of the gospel, in all things that pertain unto the kingdom of God, that is expedient for you to understand;</a:t>
            </a:r>
          </a:p>
          <a:p>
            <a:pPr marL="457200" lvl="1" indent="0">
              <a:buNone/>
            </a:pPr>
            <a:endParaRPr lang="en-US" dirty="0"/>
          </a:p>
          <a:p>
            <a:pPr marL="457200" lvl="1" indent="0">
              <a:buNone/>
            </a:pPr>
            <a:r>
              <a:rPr lang="en-US" dirty="0"/>
              <a:t>Omni 1:47</a:t>
            </a:r>
          </a:p>
          <a:p>
            <a:pPr marL="457200" lvl="1" indent="0">
              <a:buNone/>
            </a:pPr>
            <a:r>
              <a:rPr lang="en-US" dirty="0"/>
              <a:t>	Yea, come unto him, and offer your whole souls as an offering unto him, and </a:t>
            </a:r>
            <a:r>
              <a:rPr lang="en-US" b="1" dirty="0"/>
              <a:t>continue in fasting and praying</a:t>
            </a:r>
            <a:r>
              <a:rPr lang="en-US" dirty="0"/>
              <a:t>, and endure to the end; and as the Lord </a:t>
            </a:r>
            <a:r>
              <a:rPr lang="en-US" dirty="0" err="1"/>
              <a:t>liveth</a:t>
            </a:r>
            <a:r>
              <a:rPr lang="en-US" dirty="0"/>
              <a:t>, ye will be saved.</a:t>
            </a:r>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8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What is Prayer?</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69"/>
            <a:ext cx="11354463" cy="5245265"/>
          </a:xfrm>
        </p:spPr>
        <p:txBody>
          <a:bodyPr>
            <a:normAutofit/>
          </a:bodyPr>
          <a:lstStyle/>
          <a:p>
            <a:pPr marL="457200" lvl="1" indent="0">
              <a:buNone/>
            </a:pPr>
            <a:endParaRPr lang="en-US" dirty="0"/>
          </a:p>
          <a:p>
            <a:pPr marL="457200" lvl="1" indent="0">
              <a:buNone/>
            </a:pPr>
            <a:r>
              <a:rPr lang="en-US" dirty="0"/>
              <a:t>True prayer is fundamentally a fellowship with God, a method of communication with the Divine. It is a growing acquaintance, and it develops into a knowledge of God.</a:t>
            </a:r>
          </a:p>
          <a:p>
            <a:pPr marL="457200" lvl="1" indent="0">
              <a:buNone/>
            </a:pPr>
            <a:endParaRPr lang="en-US" dirty="0"/>
          </a:p>
          <a:p>
            <a:pPr marL="457200" lvl="1" indent="0">
              <a:buNone/>
            </a:pPr>
            <a:r>
              <a:rPr lang="en-US" dirty="0"/>
              <a:t>…Prayer is an adjustment to and an acceptance of God. It permits us to take him seriously, not as a force to be feared but as a Father to be loved and revered. Prayer helps us to conform to his laws…Prayer also is a deep sensing of our dependence upon God, with a realization of our kinship to him…</a:t>
            </a:r>
          </a:p>
          <a:p>
            <a:pPr marL="457200" lvl="1" indent="0">
              <a:buNone/>
            </a:pPr>
            <a:endParaRPr lang="en-US" dirty="0"/>
          </a:p>
          <a:p>
            <a:pPr marL="457200" lvl="1" indent="0">
              <a:buNone/>
            </a:pPr>
            <a:r>
              <a:rPr lang="en-US" dirty="0"/>
              <a:t>…Prayer, then, is the conscious attempt so to order our lives that we may feel the presence of God.</a:t>
            </a:r>
          </a:p>
          <a:p>
            <a:pPr marL="457200" lvl="1" indent="0">
              <a:buNone/>
            </a:pPr>
            <a:endParaRPr lang="en-US" dirty="0"/>
          </a:p>
          <a:p>
            <a:pPr marL="457200" lvl="1" indent="0">
              <a:buNone/>
            </a:pPr>
            <a:r>
              <a:rPr lang="en-US" dirty="0"/>
              <a:t>							</a:t>
            </a:r>
            <a:r>
              <a:rPr lang="en-US" sz="1800" dirty="0"/>
              <a:t>-The Prayer Meeting, Herald House, 1948</a:t>
            </a:r>
          </a:p>
          <a:p>
            <a:pPr marL="457200" lvl="1" indent="0">
              <a:buNone/>
            </a:pPr>
            <a:endParaRPr lang="en-US" dirty="0"/>
          </a:p>
          <a:p>
            <a:pPr marL="457200" lvl="1" indent="0">
              <a:buNone/>
            </a:pPr>
            <a:endParaRPr lang="en-US"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85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When to Pray?</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fontScale="92500" lnSpcReduction="20000"/>
          </a:bodyPr>
          <a:lstStyle/>
          <a:p>
            <a:pPr marL="457200" lvl="1" indent="0">
              <a:buNone/>
            </a:pPr>
            <a:r>
              <a:rPr lang="en-US" dirty="0"/>
              <a:t>    1 </a:t>
            </a:r>
            <a:r>
              <a:rPr lang="en-US" dirty="0" err="1"/>
              <a:t>Thess</a:t>
            </a:r>
            <a:r>
              <a:rPr lang="en-US" dirty="0"/>
              <a:t> 5:17 		Pray without ceasing.</a:t>
            </a:r>
          </a:p>
          <a:p>
            <a:pPr marL="457200" lvl="1" indent="0">
              <a:buNone/>
            </a:pPr>
            <a:endParaRPr lang="en-US" dirty="0"/>
          </a:p>
          <a:p>
            <a:pPr lvl="1">
              <a:buBlip>
                <a:blip r:embed="rId2"/>
              </a:buBlip>
            </a:pPr>
            <a:r>
              <a:rPr lang="en-US" dirty="0"/>
              <a:t> DC 90:8d			Pray always, lest that wicked one have power in you…</a:t>
            </a:r>
          </a:p>
          <a:p>
            <a:pPr marL="457200" lvl="1" indent="0">
              <a:buNone/>
            </a:pPr>
            <a:endParaRPr lang="en-US" dirty="0"/>
          </a:p>
          <a:p>
            <a:pPr marL="457200" lvl="1" indent="0">
              <a:buNone/>
            </a:pPr>
            <a:r>
              <a:rPr lang="en-US" dirty="0"/>
              <a:t>    Mos 11:149		…being commanded of God to pray without ceasing, and to give 					thanks in all things.</a:t>
            </a:r>
          </a:p>
          <a:p>
            <a:pPr marL="457200" lvl="1" indent="0">
              <a:buNone/>
            </a:pPr>
            <a:endParaRPr lang="en-US" dirty="0"/>
          </a:p>
          <a:p>
            <a:pPr lvl="1">
              <a:buBlip>
                <a:blip r:embed="rId2"/>
              </a:buBlip>
            </a:pPr>
            <a:r>
              <a:rPr lang="en-US" dirty="0"/>
              <a:t> Alma 16:238		be watchful unto prayer continually</a:t>
            </a:r>
          </a:p>
          <a:p>
            <a:pPr lvl="1">
              <a:buBlip>
                <a:blip r:embed="rId2"/>
              </a:buBlip>
            </a:pPr>
            <a:endParaRPr lang="en-US" dirty="0"/>
          </a:p>
          <a:p>
            <a:pPr lvl="1">
              <a:buBlip>
                <a:blip r:embed="rId2"/>
              </a:buBlip>
            </a:pPr>
            <a:r>
              <a:rPr lang="en-US" dirty="0"/>
              <a:t> 2 </a:t>
            </a:r>
            <a:r>
              <a:rPr lang="en-US"/>
              <a:t>Nephi 14:12</a:t>
            </a:r>
            <a:r>
              <a:rPr lang="en-US" dirty="0"/>
              <a:t>		ye must pray always and not faint</a:t>
            </a:r>
          </a:p>
          <a:p>
            <a:pPr lvl="1">
              <a:buBlip>
                <a:blip r:embed="rId2"/>
              </a:buBlip>
            </a:pPr>
            <a:endParaRPr lang="en-US" dirty="0"/>
          </a:p>
          <a:p>
            <a:pPr marL="457200" lvl="1" indent="0">
              <a:buNone/>
            </a:pPr>
            <a:r>
              <a:rPr lang="en-US" dirty="0"/>
              <a:t>     Luke 18:1		And he </a:t>
            </a:r>
            <a:r>
              <a:rPr lang="en-US" dirty="0" err="1"/>
              <a:t>spake</a:t>
            </a:r>
            <a:r>
              <a:rPr lang="en-US" dirty="0"/>
              <a:t> a parable unto them, saying, that men ought always 				to pray and not faint.</a:t>
            </a:r>
          </a:p>
          <a:p>
            <a:pPr marL="457200" lvl="1" indent="0">
              <a:buNone/>
            </a:pPr>
            <a:endParaRPr lang="en-US" dirty="0"/>
          </a:p>
          <a:p>
            <a:pPr lvl="1">
              <a:buBlip>
                <a:blip r:embed="rId2"/>
              </a:buBlip>
            </a:pPr>
            <a:r>
              <a:rPr lang="en-US" dirty="0"/>
              <a:t> Alma 16:219-222		Cry unto him when…	</a:t>
            </a:r>
          </a:p>
          <a:p>
            <a:pPr lvl="1">
              <a:buBlip>
                <a:blip r:embed="rId2"/>
              </a:buBlip>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47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What is fasting?</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a:bodyPr>
          <a:lstStyle/>
          <a:p>
            <a:pPr marL="0" indent="0" algn="l">
              <a:buNone/>
            </a:pPr>
            <a:r>
              <a:rPr lang="en-US" b="1" i="0" dirty="0">
                <a:solidFill>
                  <a:srgbClr val="1C1C1C"/>
                </a:solidFill>
                <a:effectLst/>
              </a:rPr>
              <a:t>F'ASTING</a:t>
            </a:r>
            <a:r>
              <a:rPr lang="en-US" b="0" i="0" dirty="0">
                <a:solidFill>
                  <a:srgbClr val="1C1C1C"/>
                </a:solidFill>
                <a:effectLst/>
              </a:rPr>
              <a:t>, </a:t>
            </a:r>
            <a:r>
              <a:rPr lang="en-US" b="0" i="1" dirty="0">
                <a:solidFill>
                  <a:srgbClr val="1C1C1C"/>
                </a:solidFill>
                <a:effectLst/>
              </a:rPr>
              <a:t>participle present tense</a:t>
            </a:r>
            <a:r>
              <a:rPr lang="en-US" b="0" i="0" dirty="0">
                <a:solidFill>
                  <a:srgbClr val="1C1C1C"/>
                </a:solidFill>
                <a:effectLst/>
              </a:rPr>
              <a:t> Abstaining from food.</a:t>
            </a:r>
          </a:p>
          <a:p>
            <a:pPr marL="0" indent="0" algn="l">
              <a:buNone/>
            </a:pPr>
            <a:r>
              <a:rPr lang="en-US" b="1" i="0" dirty="0">
                <a:solidFill>
                  <a:srgbClr val="1C1C1C"/>
                </a:solidFill>
                <a:effectLst/>
              </a:rPr>
              <a:t>F'ASTING</a:t>
            </a:r>
            <a:r>
              <a:rPr lang="en-US" b="0" i="0" dirty="0">
                <a:solidFill>
                  <a:srgbClr val="1C1C1C"/>
                </a:solidFill>
                <a:effectLst/>
              </a:rPr>
              <a:t>, </a:t>
            </a:r>
            <a:r>
              <a:rPr lang="en-US" b="0" i="1" dirty="0">
                <a:solidFill>
                  <a:srgbClr val="1C1C1C"/>
                </a:solidFill>
                <a:effectLst/>
              </a:rPr>
              <a:t>noun</a:t>
            </a:r>
            <a:r>
              <a:rPr lang="en-US" b="0" i="0" dirty="0">
                <a:solidFill>
                  <a:srgbClr val="1C1C1C"/>
                </a:solidFill>
                <a:effectLst/>
              </a:rPr>
              <a:t> The act of abstaining from food.</a:t>
            </a:r>
          </a:p>
          <a:p>
            <a:pPr marL="0" indent="0" algn="l">
              <a:buNone/>
            </a:pPr>
            <a:endParaRPr lang="en-US" dirty="0">
              <a:solidFill>
                <a:srgbClr val="1C1C1C"/>
              </a:solidFill>
            </a:endParaRPr>
          </a:p>
          <a:p>
            <a:pPr marL="0" indent="0">
              <a:buNone/>
            </a:pPr>
            <a:r>
              <a:rPr lang="en-US" dirty="0"/>
              <a:t> Yes, but more than that…</a:t>
            </a:r>
          </a:p>
          <a:p>
            <a:pPr marL="0" indent="0">
              <a:buNone/>
            </a:pPr>
            <a:endParaRPr lang="en-US" dirty="0">
              <a:solidFill>
                <a:srgbClr val="1C1C1C"/>
              </a:solidFill>
            </a:endParaRPr>
          </a:p>
          <a:p>
            <a:pPr algn="l">
              <a:buBlip>
                <a:blip r:embed="rId2"/>
              </a:buBlip>
            </a:pPr>
            <a:r>
              <a:rPr lang="en-US" b="0" i="0" dirty="0">
                <a:solidFill>
                  <a:srgbClr val="1C1C1C"/>
                </a:solidFill>
                <a:effectLst/>
              </a:rPr>
              <a:t> Isa 58: 5-14	Is this such a fast I have chosen…</a:t>
            </a:r>
          </a:p>
          <a:p>
            <a:pPr algn="l">
              <a:buBlip>
                <a:blip r:embed="rId2"/>
              </a:buBlip>
            </a:pPr>
            <a:endParaRPr lang="en-US" b="0" i="0" dirty="0">
              <a:solidFill>
                <a:srgbClr val="1C1C1C"/>
              </a:solidFill>
              <a:effectLst/>
            </a:endParaRPr>
          </a:p>
          <a:p>
            <a:pPr marL="457200" lvl="1" indent="0">
              <a:buNone/>
            </a:pPr>
            <a:endParaRPr lang="en-US" dirty="0"/>
          </a:p>
          <a:p>
            <a:pPr lvl="1">
              <a:buBlip>
                <a:blip r:embed="rId2"/>
              </a:buBlip>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2" name="Picture 8" descr="Bullrush with Bokeh | Simon Hawketts's Photo Blog">
            <a:extLst>
              <a:ext uri="{FF2B5EF4-FFF2-40B4-BE49-F238E27FC236}">
                <a16:creationId xmlns:a16="http://schemas.microsoft.com/office/drawing/2014/main" id="{F7363836-B8F2-44B2-ADEB-EE99D6F69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302" y="2722789"/>
            <a:ext cx="3145344" cy="2102887"/>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9132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Is Your Heart in it?</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fontScale="92500" lnSpcReduction="10000"/>
          </a:bodyPr>
          <a:lstStyle/>
          <a:p>
            <a:pPr marL="0" indent="0" algn="l">
              <a:buNone/>
            </a:pPr>
            <a:r>
              <a:rPr lang="en-US" i="0" dirty="0">
                <a:solidFill>
                  <a:srgbClr val="1C1C1C"/>
                </a:solidFill>
                <a:effectLst/>
              </a:rPr>
              <a:t>Mat 6:5,7  </a:t>
            </a:r>
            <a:r>
              <a:rPr lang="en-US" sz="2200" dirty="0">
                <a:solidFill>
                  <a:srgbClr val="1C1C1C"/>
                </a:solidFill>
              </a:rPr>
              <a:t>[</a:t>
            </a:r>
            <a:r>
              <a:rPr lang="en-US" sz="2200" i="0" dirty="0">
                <a:solidFill>
                  <a:srgbClr val="1C1C1C"/>
                </a:solidFill>
                <a:effectLst/>
              </a:rPr>
              <a:t>see also 3 Nep 6:97,99]</a:t>
            </a:r>
          </a:p>
          <a:p>
            <a:pPr marL="0" indent="0" algn="l">
              <a:buNone/>
            </a:pPr>
            <a:r>
              <a:rPr lang="en-US" dirty="0">
                <a:solidFill>
                  <a:srgbClr val="1C1C1C"/>
                </a:solidFill>
              </a:rPr>
              <a:t>When thou </a:t>
            </a:r>
            <a:r>
              <a:rPr lang="en-US" dirty="0" err="1">
                <a:solidFill>
                  <a:srgbClr val="1C1C1C"/>
                </a:solidFill>
              </a:rPr>
              <a:t>prayest</a:t>
            </a:r>
            <a:r>
              <a:rPr lang="en-US" dirty="0">
                <a:solidFill>
                  <a:srgbClr val="1C1C1C"/>
                </a:solidFill>
              </a:rPr>
              <a:t>, t</a:t>
            </a:r>
            <a:r>
              <a:rPr lang="en-US" i="0" dirty="0">
                <a:solidFill>
                  <a:srgbClr val="1C1C1C"/>
                </a:solidFill>
                <a:effectLst/>
              </a:rPr>
              <a:t>hou shalt not be as the hypocrites…standing in the synagogues and in the corners of the streets, that they may be seen of men…</a:t>
            </a:r>
          </a:p>
          <a:p>
            <a:pPr marL="0" indent="0" algn="l">
              <a:buNone/>
            </a:pPr>
            <a:r>
              <a:rPr lang="en-US" dirty="0">
                <a:solidFill>
                  <a:srgbClr val="1C1C1C"/>
                </a:solidFill>
              </a:rPr>
              <a:t>…use not vain repetitions, as the hypocrites do; for they think they will be heard for much speaking.</a:t>
            </a:r>
          </a:p>
          <a:p>
            <a:pPr marL="0" indent="0" algn="l">
              <a:buNone/>
            </a:pPr>
            <a:endParaRPr lang="en-US" i="0" dirty="0">
              <a:solidFill>
                <a:srgbClr val="1C1C1C"/>
              </a:solidFill>
              <a:effectLst/>
            </a:endParaRPr>
          </a:p>
          <a:p>
            <a:pPr marL="0" indent="0" algn="l">
              <a:buNone/>
            </a:pPr>
            <a:r>
              <a:rPr lang="en-US" dirty="0">
                <a:solidFill>
                  <a:srgbClr val="1C1C1C"/>
                </a:solidFill>
              </a:rPr>
              <a:t>Mat 6:17-18  </a:t>
            </a:r>
            <a:r>
              <a:rPr lang="en-US" sz="2200" dirty="0">
                <a:solidFill>
                  <a:srgbClr val="1C1C1C"/>
                </a:solidFill>
              </a:rPr>
              <a:t>[see also 3 Nep 108-109]</a:t>
            </a:r>
          </a:p>
          <a:p>
            <a:pPr marL="0" indent="0" algn="l">
              <a:buNone/>
            </a:pPr>
            <a:r>
              <a:rPr lang="en-US" i="0" dirty="0">
                <a:solidFill>
                  <a:srgbClr val="1C1C1C"/>
                </a:solidFill>
                <a:effectLst/>
              </a:rPr>
              <a:t>…when ye fast, be not as the hypocrites, of a sad countenance; for they disfigure their faces, that they may appear unto men to fast…</a:t>
            </a:r>
          </a:p>
          <a:p>
            <a:pPr marL="0" indent="0" algn="l">
              <a:buNone/>
            </a:pPr>
            <a:r>
              <a:rPr lang="en-US" dirty="0">
                <a:solidFill>
                  <a:srgbClr val="1C1C1C"/>
                </a:solidFill>
              </a:rPr>
              <a:t>But thou, when thou fastest, anoint thy head and wash thy face, that thou appear not unto men to fast, but unto thy Father who is in secret; and thy Father who </a:t>
            </a:r>
            <a:r>
              <a:rPr lang="en-US" dirty="0" err="1">
                <a:solidFill>
                  <a:srgbClr val="1C1C1C"/>
                </a:solidFill>
              </a:rPr>
              <a:t>seeth</a:t>
            </a:r>
            <a:r>
              <a:rPr lang="en-US" dirty="0">
                <a:solidFill>
                  <a:srgbClr val="1C1C1C"/>
                </a:solidFill>
              </a:rPr>
              <a:t> in secret, shall reward thee openly.</a:t>
            </a:r>
            <a:endParaRPr lang="en-US" i="0" dirty="0">
              <a:solidFill>
                <a:srgbClr val="1C1C1C"/>
              </a:solidFill>
              <a:effectLst/>
            </a:endParaRPr>
          </a:p>
          <a:p>
            <a:pPr algn="l">
              <a:buBlip>
                <a:blip r:embed="rId2"/>
              </a:buBlip>
            </a:pPr>
            <a:endParaRPr lang="en-US" b="0" i="0" dirty="0">
              <a:solidFill>
                <a:srgbClr val="1C1C1C"/>
              </a:solidFill>
              <a:effectLst/>
            </a:endParaRPr>
          </a:p>
          <a:p>
            <a:pPr marL="457200" lvl="1" indent="0">
              <a:buNone/>
            </a:pPr>
            <a:endParaRPr lang="en-US" dirty="0"/>
          </a:p>
          <a:p>
            <a:pPr lvl="1">
              <a:buBlip>
                <a:blip r:embed="rId2"/>
              </a:buBlip>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86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Prayer and Fasting  </a:t>
            </a:r>
            <a:r>
              <a:rPr lang="en-US" sz="2400" dirty="0"/>
              <a:t>Some Examples</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fontScale="77500" lnSpcReduction="20000"/>
          </a:bodyPr>
          <a:lstStyle/>
          <a:p>
            <a:pPr marL="0" indent="0" algn="l">
              <a:buNone/>
            </a:pPr>
            <a:r>
              <a:rPr lang="en-US" dirty="0">
                <a:solidFill>
                  <a:srgbClr val="1C1C1C"/>
                </a:solidFill>
              </a:rPr>
              <a:t>   </a:t>
            </a:r>
            <a:r>
              <a:rPr lang="en-US" b="0" i="0" dirty="0" err="1">
                <a:solidFill>
                  <a:srgbClr val="1C1C1C"/>
                </a:solidFill>
                <a:effectLst/>
              </a:rPr>
              <a:t>Neh</a:t>
            </a:r>
            <a:r>
              <a:rPr lang="en-US" b="0" i="0" dirty="0">
                <a:solidFill>
                  <a:srgbClr val="1C1C1C"/>
                </a:solidFill>
                <a:effectLst/>
              </a:rPr>
              <a:t> 1:3-4, 2:4		</a:t>
            </a:r>
            <a:r>
              <a:rPr lang="en-US" b="0" i="1" dirty="0">
                <a:solidFill>
                  <a:srgbClr val="1C1C1C"/>
                </a:solidFill>
                <a:effectLst/>
              </a:rPr>
              <a:t>Prayed and fasted on behalf of Jerusalem</a:t>
            </a:r>
          </a:p>
          <a:p>
            <a:pPr marL="0" indent="0" algn="l">
              <a:buNone/>
            </a:pPr>
            <a:endParaRPr lang="en-US" b="0" i="1" dirty="0">
              <a:solidFill>
                <a:srgbClr val="1C1C1C"/>
              </a:solidFill>
              <a:effectLst/>
            </a:endParaRPr>
          </a:p>
          <a:p>
            <a:pPr marL="0" indent="0">
              <a:buNone/>
            </a:pPr>
            <a:r>
              <a:rPr lang="en-US" i="1" dirty="0">
                <a:solidFill>
                  <a:srgbClr val="1C1C1C"/>
                </a:solidFill>
              </a:rPr>
              <a:t>   </a:t>
            </a:r>
            <a:r>
              <a:rPr lang="en-US" dirty="0">
                <a:solidFill>
                  <a:srgbClr val="1C1C1C"/>
                </a:solidFill>
              </a:rPr>
              <a:t>Dan 9:3		</a:t>
            </a:r>
            <a:r>
              <a:rPr lang="en-US" i="1" dirty="0">
                <a:solidFill>
                  <a:srgbClr val="1C1C1C"/>
                </a:solidFill>
              </a:rPr>
              <a:t>Daniel prays and fasts for the restoration of Jerusalem</a:t>
            </a:r>
          </a:p>
          <a:p>
            <a:pPr marL="0" indent="0">
              <a:buNone/>
            </a:pPr>
            <a:endParaRPr lang="en-US" b="0" i="1" dirty="0">
              <a:solidFill>
                <a:srgbClr val="1C1C1C"/>
              </a:solidFill>
              <a:effectLst/>
            </a:endParaRPr>
          </a:p>
          <a:p>
            <a:pPr algn="l">
              <a:buBlip>
                <a:blip r:embed="rId2"/>
              </a:buBlip>
            </a:pPr>
            <a:r>
              <a:rPr lang="en-US" i="1" dirty="0">
                <a:solidFill>
                  <a:srgbClr val="1C1C1C"/>
                </a:solidFill>
              </a:rPr>
              <a:t> </a:t>
            </a:r>
            <a:r>
              <a:rPr lang="en-US" dirty="0" err="1">
                <a:solidFill>
                  <a:srgbClr val="1C1C1C"/>
                </a:solidFill>
              </a:rPr>
              <a:t>Psa</a:t>
            </a:r>
            <a:r>
              <a:rPr lang="en-US" dirty="0">
                <a:solidFill>
                  <a:srgbClr val="1C1C1C"/>
                </a:solidFill>
              </a:rPr>
              <a:t> 35:11-14		</a:t>
            </a:r>
            <a:r>
              <a:rPr lang="en-US" i="1" dirty="0">
                <a:solidFill>
                  <a:srgbClr val="1C1C1C"/>
                </a:solidFill>
              </a:rPr>
              <a:t>David prayed and fasted for his enemies</a:t>
            </a:r>
          </a:p>
          <a:p>
            <a:pPr algn="l">
              <a:buBlip>
                <a:blip r:embed="rId2"/>
              </a:buBlip>
            </a:pPr>
            <a:endParaRPr lang="en-US" i="1" dirty="0">
              <a:solidFill>
                <a:srgbClr val="1C1C1C"/>
              </a:solidFill>
            </a:endParaRPr>
          </a:p>
          <a:p>
            <a:pPr algn="l">
              <a:buBlip>
                <a:blip r:embed="rId2"/>
              </a:buBlip>
            </a:pPr>
            <a:r>
              <a:rPr lang="en-US" b="0" i="1" dirty="0">
                <a:solidFill>
                  <a:srgbClr val="1C1C1C"/>
                </a:solidFill>
                <a:effectLst/>
              </a:rPr>
              <a:t> </a:t>
            </a:r>
            <a:r>
              <a:rPr lang="en-US" b="0" dirty="0">
                <a:solidFill>
                  <a:srgbClr val="1C1C1C"/>
                </a:solidFill>
                <a:effectLst/>
              </a:rPr>
              <a:t>Mos 11:179-185	</a:t>
            </a:r>
            <a:r>
              <a:rPr lang="en-US" b="0" i="1" dirty="0">
                <a:solidFill>
                  <a:srgbClr val="1C1C1C"/>
                </a:solidFill>
                <a:effectLst/>
              </a:rPr>
              <a:t>Alma (the father) and the priests prayed and fasted for Alma (the son)</a:t>
            </a:r>
          </a:p>
          <a:p>
            <a:pPr marL="0" indent="0" algn="l">
              <a:buNone/>
            </a:pPr>
            <a:endParaRPr lang="en-US" b="0" i="1" dirty="0">
              <a:solidFill>
                <a:srgbClr val="1C1C1C"/>
              </a:solidFill>
              <a:effectLst/>
            </a:endParaRPr>
          </a:p>
          <a:p>
            <a:pPr algn="l">
              <a:buBlip>
                <a:blip r:embed="rId2"/>
              </a:buBlip>
            </a:pPr>
            <a:r>
              <a:rPr lang="en-US" i="1" dirty="0">
                <a:solidFill>
                  <a:srgbClr val="1C1C1C"/>
                </a:solidFill>
              </a:rPr>
              <a:t> </a:t>
            </a:r>
            <a:r>
              <a:rPr lang="en-US" dirty="0">
                <a:solidFill>
                  <a:srgbClr val="1C1C1C"/>
                </a:solidFill>
              </a:rPr>
              <a:t>Alma 3:73-79		</a:t>
            </a:r>
            <a:r>
              <a:rPr lang="en-US" i="1" dirty="0">
                <a:solidFill>
                  <a:srgbClr val="1C1C1C"/>
                </a:solidFill>
              </a:rPr>
              <a:t>Alma shares that he fasted and prayed for confirmation/knowledge</a:t>
            </a:r>
          </a:p>
          <a:p>
            <a:pPr marL="0" indent="0" algn="l">
              <a:buNone/>
            </a:pPr>
            <a:endParaRPr lang="en-US" i="1" dirty="0">
              <a:solidFill>
                <a:srgbClr val="1C1C1C"/>
              </a:solidFill>
            </a:endParaRPr>
          </a:p>
          <a:p>
            <a:pPr algn="l">
              <a:buBlip>
                <a:blip r:embed="rId2"/>
              </a:buBlip>
            </a:pPr>
            <a:r>
              <a:rPr lang="en-US" i="1" dirty="0">
                <a:solidFill>
                  <a:srgbClr val="1C1C1C"/>
                </a:solidFill>
              </a:rPr>
              <a:t> </a:t>
            </a:r>
            <a:r>
              <a:rPr lang="en-US" dirty="0">
                <a:solidFill>
                  <a:srgbClr val="1C1C1C"/>
                </a:solidFill>
              </a:rPr>
              <a:t>Alma 4:6		…fasting and mighty prayer, in behalf of the welfare of the souls of those 			who knew not God</a:t>
            </a:r>
            <a:endParaRPr lang="en-US" i="1" dirty="0"/>
          </a:p>
          <a:p>
            <a:pPr lvl="1">
              <a:buBlip>
                <a:blip r:embed="rId2"/>
              </a:buBlip>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61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Prayer and Fasting </a:t>
            </a:r>
            <a:r>
              <a:rPr lang="en-US" sz="2400" dirty="0"/>
              <a:t> Some More Examples</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fontScale="77500" lnSpcReduction="20000"/>
          </a:bodyPr>
          <a:lstStyle/>
          <a:p>
            <a:pPr>
              <a:buBlip>
                <a:blip r:embed="rId2"/>
              </a:buBlip>
            </a:pPr>
            <a:r>
              <a:rPr lang="en-US" dirty="0"/>
              <a:t> Alma 12:4-5, 14-15	</a:t>
            </a:r>
            <a:r>
              <a:rPr lang="en-US" i="1" dirty="0"/>
              <a:t>Sons of Mosiah received blessings from fasting and prayer, and also 				did so for their safety</a:t>
            </a:r>
          </a:p>
          <a:p>
            <a:pPr marL="0" indent="0" algn="l">
              <a:buNone/>
            </a:pPr>
            <a:r>
              <a:rPr lang="en-US" dirty="0">
                <a:solidFill>
                  <a:srgbClr val="1C1C1C"/>
                </a:solidFill>
              </a:rPr>
              <a:t>   </a:t>
            </a:r>
          </a:p>
          <a:p>
            <a:pPr marL="0" indent="0" algn="l">
              <a:buNone/>
            </a:pPr>
            <a:r>
              <a:rPr lang="en-US" dirty="0">
                <a:solidFill>
                  <a:srgbClr val="1C1C1C"/>
                </a:solidFill>
              </a:rPr>
              <a:t>    Alma 21:2		Therefore they </a:t>
            </a:r>
            <a:r>
              <a:rPr lang="en-US" sz="2400" i="1" dirty="0">
                <a:solidFill>
                  <a:srgbClr val="1C1C1C"/>
                </a:solidFill>
              </a:rPr>
              <a:t>[people of Nephi] </a:t>
            </a:r>
            <a:r>
              <a:rPr lang="en-US" dirty="0">
                <a:solidFill>
                  <a:srgbClr val="1C1C1C"/>
                </a:solidFill>
              </a:rPr>
              <a:t>gave thanks unto the Lord their God: 				yea, and they did fast much, and they did worship God with 					exceeding great joy.</a:t>
            </a:r>
          </a:p>
          <a:p>
            <a:pPr marL="0" indent="0" algn="l">
              <a:buNone/>
            </a:pPr>
            <a:endParaRPr lang="en-US" dirty="0">
              <a:solidFill>
                <a:srgbClr val="1C1C1C"/>
              </a:solidFill>
            </a:endParaRPr>
          </a:p>
          <a:p>
            <a:pPr algn="l">
              <a:buBlip>
                <a:blip r:embed="rId2"/>
              </a:buBlip>
            </a:pPr>
            <a:r>
              <a:rPr lang="en-US" i="1" dirty="0">
                <a:solidFill>
                  <a:srgbClr val="1C1C1C"/>
                </a:solidFill>
              </a:rPr>
              <a:t> </a:t>
            </a:r>
            <a:r>
              <a:rPr lang="en-US" dirty="0">
                <a:solidFill>
                  <a:srgbClr val="1C1C1C"/>
                </a:solidFill>
              </a:rPr>
              <a:t>Hel 2:31		…they did fast and pray oft, and did wax stronger…</a:t>
            </a:r>
          </a:p>
          <a:p>
            <a:pPr algn="l">
              <a:buBlip>
                <a:blip r:embed="rId2"/>
              </a:buBlip>
            </a:pPr>
            <a:endParaRPr lang="en-US" dirty="0">
              <a:solidFill>
                <a:srgbClr val="1C1C1C"/>
              </a:solidFill>
            </a:endParaRPr>
          </a:p>
          <a:p>
            <a:pPr algn="l">
              <a:buBlip>
                <a:blip r:embed="rId2"/>
              </a:buBlip>
            </a:pPr>
            <a:r>
              <a:rPr lang="en-US" dirty="0">
                <a:solidFill>
                  <a:srgbClr val="1C1C1C"/>
                </a:solidFill>
              </a:rPr>
              <a:t> 3 Nep 12:14-16	</a:t>
            </a:r>
            <a:r>
              <a:rPr lang="en-US" i="1" dirty="0">
                <a:solidFill>
                  <a:srgbClr val="1C1C1C"/>
                </a:solidFill>
              </a:rPr>
              <a:t>the disciples pray and fast for guidance in naming the church</a:t>
            </a:r>
          </a:p>
          <a:p>
            <a:pPr algn="l">
              <a:buBlip>
                <a:blip r:embed="rId2"/>
              </a:buBlip>
            </a:pPr>
            <a:endParaRPr lang="en-US" i="1" dirty="0">
              <a:solidFill>
                <a:srgbClr val="1C1C1C"/>
              </a:solidFill>
            </a:endParaRPr>
          </a:p>
          <a:p>
            <a:pPr algn="l">
              <a:buBlip>
                <a:blip r:embed="rId2"/>
              </a:buBlip>
            </a:pPr>
            <a:r>
              <a:rPr lang="en-US" i="1" dirty="0">
                <a:solidFill>
                  <a:srgbClr val="1C1C1C"/>
                </a:solidFill>
              </a:rPr>
              <a:t> </a:t>
            </a:r>
            <a:r>
              <a:rPr lang="en-US" dirty="0">
                <a:solidFill>
                  <a:srgbClr val="1C1C1C"/>
                </a:solidFill>
              </a:rPr>
              <a:t>Moroni 6:6		And the church did meet together oft, to fast and to pray, and to 				speak one with another concerning the welfare of their souls: and they 				did meet together oft to partake of bread and wine, in remembrance of 				the Lord Jesus;</a:t>
            </a:r>
            <a:endParaRPr lang="en-US" dirty="0"/>
          </a:p>
          <a:p>
            <a:pPr lvl="1">
              <a:buBlip>
                <a:blip r:embed="rId2"/>
              </a:buBlip>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52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solidFill>
            <a:schemeClr val="accent5">
              <a:lumMod val="20000"/>
              <a:lumOff val="80000"/>
            </a:schemeClr>
          </a:solidFill>
        </p:spPr>
        <p:txBody>
          <a:bodyPr>
            <a:normAutofit/>
          </a:bodyPr>
          <a:lstStyle/>
          <a:p>
            <a:r>
              <a:rPr lang="en-US" sz="4000" dirty="0"/>
              <a:t>Do You Need a Reason to Pray and Fast? </a:t>
            </a:r>
            <a:r>
              <a:rPr lang="en-US" sz="2800" dirty="0"/>
              <a:t>How about…</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sz="half" idx="1"/>
          </p:nvPr>
        </p:nvSpPr>
        <p:spPr/>
        <p:txBody>
          <a:bodyPr>
            <a:normAutofit/>
          </a:bodyPr>
          <a:lstStyle/>
          <a:p>
            <a:pPr lvl="1">
              <a:lnSpc>
                <a:spcPct val="150000"/>
              </a:lnSpc>
              <a:buSzPct val="175000"/>
              <a:buBlip>
                <a:blip r:embed="rId2"/>
              </a:buBlip>
            </a:pPr>
            <a:r>
              <a:rPr lang="en-US" dirty="0"/>
              <a:t>For an unrighteous people</a:t>
            </a:r>
          </a:p>
          <a:p>
            <a:pPr lvl="1">
              <a:lnSpc>
                <a:spcPct val="150000"/>
              </a:lnSpc>
              <a:buSzPct val="175000"/>
              <a:buBlip>
                <a:blip r:embed="rId2"/>
              </a:buBlip>
            </a:pPr>
            <a:r>
              <a:rPr lang="en-US" dirty="0"/>
              <a:t>For your enemies</a:t>
            </a:r>
          </a:p>
          <a:p>
            <a:pPr lvl="1">
              <a:lnSpc>
                <a:spcPct val="150000"/>
              </a:lnSpc>
              <a:buSzPct val="175000"/>
              <a:buBlip>
                <a:blip r:embed="rId2"/>
              </a:buBlip>
            </a:pPr>
            <a:r>
              <a:rPr lang="en-US" dirty="0"/>
              <a:t>For your loved ones</a:t>
            </a:r>
          </a:p>
          <a:p>
            <a:pPr lvl="1">
              <a:lnSpc>
                <a:spcPct val="100000"/>
              </a:lnSpc>
              <a:buSzPct val="175000"/>
              <a:buBlip>
                <a:blip r:embed="rId2"/>
              </a:buBlip>
            </a:pPr>
            <a:r>
              <a:rPr lang="en-US" dirty="0"/>
              <a:t>For knowledge, understanding,    	and/or confirmation</a:t>
            </a:r>
          </a:p>
          <a:p>
            <a:pPr lvl="1">
              <a:lnSpc>
                <a:spcPct val="150000"/>
              </a:lnSpc>
              <a:buSzPct val="175000"/>
              <a:buBlip>
                <a:blip r:embed="rId2"/>
              </a:buBlip>
            </a:pPr>
            <a:r>
              <a:rPr lang="en-US" dirty="0"/>
              <a:t>For those that don’t know God</a:t>
            </a:r>
          </a:p>
          <a:p>
            <a:pPr lvl="1">
              <a:lnSpc>
                <a:spcPct val="150000"/>
              </a:lnSpc>
              <a:buSzPct val="175000"/>
              <a:buBlip>
                <a:blip r:embed="rId2"/>
              </a:buBlip>
            </a:pPr>
            <a:r>
              <a:rPr lang="en-US" dirty="0"/>
              <a:t>For strength in your ministry</a:t>
            </a:r>
          </a:p>
          <a:p>
            <a:pPr marL="457200" lvl="1" indent="0">
              <a:buNone/>
            </a:pPr>
            <a:endParaRPr lang="en-US" dirty="0"/>
          </a:p>
          <a:p>
            <a:pPr lvl="1">
              <a:buBlip>
                <a:blip r:embed="rId3"/>
              </a:buBlip>
            </a:pPr>
            <a:endParaRPr lang="en-US" i="1" dirty="0"/>
          </a:p>
          <a:p>
            <a:pPr marL="457200" lvl="1" indent="0">
              <a:buNone/>
            </a:pPr>
            <a:endParaRPr lang="en-US" dirty="0"/>
          </a:p>
        </p:txBody>
      </p:sp>
      <p:sp>
        <p:nvSpPr>
          <p:cNvPr id="4" name="Content Placeholder 3">
            <a:extLst>
              <a:ext uri="{FF2B5EF4-FFF2-40B4-BE49-F238E27FC236}">
                <a16:creationId xmlns:a16="http://schemas.microsoft.com/office/drawing/2014/main" id="{48D84189-532D-4959-B959-B1478FF6735F}"/>
              </a:ext>
            </a:extLst>
          </p:cNvPr>
          <p:cNvSpPr>
            <a:spLocks noGrp="1"/>
          </p:cNvSpPr>
          <p:nvPr>
            <p:ph sz="half" idx="2"/>
          </p:nvPr>
        </p:nvSpPr>
        <p:spPr/>
        <p:txBody>
          <a:bodyPr/>
          <a:lstStyle/>
          <a:p>
            <a:pPr lvl="1">
              <a:lnSpc>
                <a:spcPct val="150000"/>
              </a:lnSpc>
              <a:buSzPct val="175000"/>
              <a:buBlip>
                <a:blip r:embed="rId2"/>
              </a:buBlip>
            </a:pPr>
            <a:r>
              <a:rPr lang="en-US" dirty="0"/>
              <a:t>For safety</a:t>
            </a:r>
          </a:p>
          <a:p>
            <a:pPr lvl="1">
              <a:lnSpc>
                <a:spcPct val="150000"/>
              </a:lnSpc>
              <a:buSzPct val="175000"/>
              <a:buBlip>
                <a:blip r:embed="rId2"/>
              </a:buBlip>
            </a:pPr>
            <a:r>
              <a:rPr lang="en-US" dirty="0"/>
              <a:t>As part of worship</a:t>
            </a:r>
          </a:p>
          <a:p>
            <a:pPr lvl="1">
              <a:lnSpc>
                <a:spcPct val="100000"/>
              </a:lnSpc>
              <a:buSzPct val="175000"/>
              <a:buBlip>
                <a:blip r:embed="rId2"/>
              </a:buBlip>
            </a:pPr>
            <a:r>
              <a:rPr lang="en-US" dirty="0"/>
              <a:t>To exercise humility and 	strengthen your faith</a:t>
            </a:r>
          </a:p>
          <a:p>
            <a:pPr lvl="1">
              <a:lnSpc>
                <a:spcPct val="150000"/>
              </a:lnSpc>
              <a:buSzPct val="175000"/>
              <a:buBlip>
                <a:blip r:embed="rId2"/>
              </a:buBlip>
            </a:pPr>
            <a:r>
              <a:rPr lang="en-US" dirty="0"/>
              <a:t>For guidance</a:t>
            </a:r>
          </a:p>
          <a:p>
            <a:pPr lvl="1">
              <a:lnSpc>
                <a:spcPct val="150000"/>
              </a:lnSpc>
              <a:buSzPct val="175000"/>
              <a:buBlip>
                <a:blip r:embed="rId2"/>
              </a:buBlip>
            </a:pPr>
            <a:r>
              <a:rPr lang="en-US" dirty="0"/>
              <a:t>For the welfare of your soul</a:t>
            </a:r>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74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Unity in Purpose</a:t>
            </a:r>
            <a:endParaRPr lang="en-US" sz="2400" dirty="0"/>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a:bodyPr>
          <a:lstStyle/>
          <a:p>
            <a:pPr marL="0" indent="0">
              <a:buNone/>
            </a:pPr>
            <a:r>
              <a:rPr lang="en-US" sz="2000" dirty="0">
                <a:solidFill>
                  <a:srgbClr val="1C1C1C"/>
                </a:solidFill>
              </a:rPr>
              <a:t>   </a:t>
            </a:r>
            <a:r>
              <a:rPr lang="en-US" sz="2000" dirty="0">
                <a:solidFill>
                  <a:srgbClr val="26282A"/>
                </a:solidFill>
                <a:effectLst/>
                <a:ea typeface="Calibri" panose="020F0502020204030204" pitchFamily="34" charset="0"/>
                <a:cs typeface="Helvetica" panose="020B0604020202020204" pitchFamily="34" charset="0"/>
              </a:rPr>
              <a:t>The High Priests of the Restoration Branches as well as many other groups and branches have asked the Saints to observe each Sunday as a day of fasting and prayer. There are many reasons for asking the Saints to fast and pray. The ultimate objective, however, is for the return of Jesus Christ in His Glory and the establishment of His Kingdom (Zion) on earth. </a:t>
            </a:r>
          </a:p>
          <a:p>
            <a:pPr marL="0" marR="0" indent="0">
              <a:buNone/>
            </a:pPr>
            <a:r>
              <a:rPr lang="en-US" sz="2000" dirty="0">
                <a:solidFill>
                  <a:srgbClr val="26282A"/>
                </a:solidFill>
                <a:effectLst/>
                <a:ea typeface="Calibri" panose="020F0502020204030204" pitchFamily="34" charset="0"/>
                <a:cs typeface="Helvetica" panose="020B0604020202020204" pitchFamily="34" charset="0"/>
              </a:rPr>
              <a:t>JESUS is our chief example regarding fasting and prayer, as he fasted and prayed often, as indicated in the scriptures. In our efforts to grow spiritually, we always hear fast, pray, and study. </a:t>
            </a:r>
            <a:endParaRPr lang="en-US" sz="2000" dirty="0">
              <a:effectLst/>
              <a:ea typeface="Calibri" panose="020F0502020204030204" pitchFamily="34" charset="0"/>
            </a:endParaRPr>
          </a:p>
          <a:p>
            <a:pPr marL="0" marR="0" indent="0">
              <a:spcAft>
                <a:spcPts val="0"/>
              </a:spcAft>
              <a:buNone/>
            </a:pPr>
            <a:r>
              <a:rPr lang="en-US" sz="2000" dirty="0">
                <a:solidFill>
                  <a:srgbClr val="26282A"/>
                </a:solidFill>
                <a:effectLst/>
                <a:ea typeface="Calibri" panose="020F0502020204030204" pitchFamily="34" charset="0"/>
                <a:cs typeface="Helvetica" panose="020B0604020202020204" pitchFamily="34" charset="0"/>
              </a:rPr>
              <a:t>We understand </a:t>
            </a:r>
            <a:r>
              <a:rPr lang="en-US" sz="2000" b="1" dirty="0">
                <a:solidFill>
                  <a:srgbClr val="26282A"/>
                </a:solidFill>
                <a:effectLst/>
                <a:ea typeface="Calibri" panose="020F0502020204030204" pitchFamily="34" charset="0"/>
                <a:cs typeface="Helvetica" panose="020B0604020202020204" pitchFamily="34" charset="0"/>
              </a:rPr>
              <a:t>fasting to be the practice of deliberately abstaining from food for spiritual purposes. Fasting is a means by which a believer brings his body into subjection. Fasting breaks down the barriers in man's carnal nature that stand in the way of the Holy Spirit's omnipotence…Pray about fasting before you start and plan your program.</a:t>
            </a:r>
            <a:r>
              <a:rPr lang="en-US" sz="2000" dirty="0">
                <a:solidFill>
                  <a:srgbClr val="26282A"/>
                </a:solidFill>
                <a:effectLst/>
                <a:ea typeface="Calibri" panose="020F0502020204030204" pitchFamily="34" charset="0"/>
                <a:cs typeface="Helvetica" panose="020B0604020202020204" pitchFamily="34" charset="0"/>
              </a:rPr>
              <a:t> </a:t>
            </a:r>
            <a:endParaRPr lang="en-US" sz="2000" dirty="0">
              <a:effectLst/>
              <a:ea typeface="Calibri" panose="020F0502020204030204" pitchFamily="34" charset="0"/>
            </a:endParaRPr>
          </a:p>
          <a:p>
            <a:pPr marL="0" indent="0">
              <a:buNone/>
            </a:pPr>
            <a:endParaRPr lang="en-US" sz="2000" dirty="0">
              <a:solidFill>
                <a:srgbClr val="26282A"/>
              </a:solidFill>
              <a:effectLst/>
              <a:ea typeface="Calibri" panose="020F0502020204030204" pitchFamily="34" charset="0"/>
              <a:cs typeface="Helvetica" panose="020B0604020202020204" pitchFamily="34" charset="0"/>
            </a:endParaRPr>
          </a:p>
          <a:p>
            <a:pPr marL="0" indent="0">
              <a:buNone/>
            </a:pPr>
            <a:r>
              <a:rPr lang="en-US" sz="2000" dirty="0">
                <a:solidFill>
                  <a:srgbClr val="26282A"/>
                </a:solidFill>
                <a:ea typeface="Calibri" panose="020F0502020204030204" pitchFamily="34" charset="0"/>
                <a:cs typeface="Helvetica" panose="020B0604020202020204" pitchFamily="34" charset="0"/>
              </a:rPr>
              <a:t>					</a:t>
            </a:r>
            <a:r>
              <a:rPr lang="en-US" sz="1600" dirty="0">
                <a:solidFill>
                  <a:srgbClr val="26282A"/>
                </a:solidFill>
                <a:ea typeface="Calibri" panose="020F0502020204030204" pitchFamily="34" charset="0"/>
                <a:cs typeface="Helvetica" panose="020B0604020202020204" pitchFamily="34" charset="0"/>
              </a:rPr>
              <a:t>-Excerpt from a weekly email sent by High Priest Paul Gage dated 7/25/2020</a:t>
            </a:r>
            <a:endParaRPr lang="en-US" sz="1600" dirty="0">
              <a:effectLst/>
              <a:ea typeface="Calibri" panose="020F0502020204030204" pitchFamily="34" charset="0"/>
            </a:endParaRPr>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90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95E-9176-4B46-BEF9-ECC19BA25FF1}"/>
              </a:ext>
            </a:extLst>
          </p:cNvPr>
          <p:cNvSpPr>
            <a:spLocks noGrp="1"/>
          </p:cNvSpPr>
          <p:nvPr>
            <p:ph type="title"/>
          </p:nvPr>
        </p:nvSpPr>
        <p:spPr/>
        <p:txBody>
          <a:bodyPr/>
          <a:lstStyle/>
          <a:p>
            <a:r>
              <a:rPr lang="en-US" b="1" i="0" dirty="0">
                <a:solidFill>
                  <a:srgbClr val="1C1C1C"/>
                </a:solidFill>
                <a:effectLst/>
                <a:latin typeface="Arial" panose="020B0604020202020204" pitchFamily="34" charset="0"/>
              </a:rPr>
              <a:t>HUMIL'ITY</a:t>
            </a:r>
            <a:r>
              <a:rPr lang="en-US" b="0" i="0" dirty="0">
                <a:solidFill>
                  <a:srgbClr val="1C1C1C"/>
                </a:solidFill>
                <a:effectLst/>
                <a:latin typeface="Arial" panose="020B0604020202020204" pitchFamily="34" charset="0"/>
              </a:rPr>
              <a:t>, </a:t>
            </a:r>
            <a:r>
              <a:rPr lang="en-US" sz="2400" b="0" i="1" dirty="0">
                <a:solidFill>
                  <a:srgbClr val="1C1C1C"/>
                </a:solidFill>
                <a:effectLst/>
                <a:latin typeface="Arial" panose="020B0604020202020204" pitchFamily="34" charset="0"/>
              </a:rPr>
              <a:t>noun</a:t>
            </a:r>
            <a:r>
              <a:rPr lang="en-US" sz="2400" b="0" i="0" dirty="0">
                <a:solidFill>
                  <a:srgbClr val="1C1C1C"/>
                </a:solidFill>
                <a:effectLst/>
                <a:latin typeface="Arial" panose="020B0604020202020204" pitchFamily="34" charset="0"/>
              </a:rPr>
              <a:t> [Latin </a:t>
            </a:r>
            <a:r>
              <a:rPr lang="en-US" sz="2400" b="0" i="0" dirty="0" err="1">
                <a:solidFill>
                  <a:srgbClr val="1C1C1C"/>
                </a:solidFill>
                <a:effectLst/>
                <a:latin typeface="Arial" panose="020B0604020202020204" pitchFamily="34" charset="0"/>
              </a:rPr>
              <a:t>humilitas</a:t>
            </a:r>
            <a:r>
              <a:rPr lang="en-US" sz="2400" b="0" i="0" dirty="0">
                <a:solidFill>
                  <a:srgbClr val="1C1C1C"/>
                </a:solidFill>
                <a:effectLst/>
                <a:latin typeface="Arial" panose="020B0604020202020204" pitchFamily="34" charset="0"/>
              </a:rPr>
              <a:t>.] 		</a:t>
            </a:r>
            <a:r>
              <a:rPr lang="en-US" sz="1600" b="0" i="0" dirty="0">
                <a:solidFill>
                  <a:srgbClr val="1C1C1C"/>
                </a:solidFill>
                <a:effectLst/>
                <a:latin typeface="Arial" panose="020B0604020202020204" pitchFamily="34" charset="0"/>
              </a:rPr>
              <a:t>Webster’s Dictionary 1828</a:t>
            </a:r>
            <a:br>
              <a:rPr lang="en-US" b="0" i="0" dirty="0">
                <a:solidFill>
                  <a:srgbClr val="1C1C1C"/>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B790AD6-D8CF-4B86-9A91-588DCE5F65F4}"/>
              </a:ext>
            </a:extLst>
          </p:cNvPr>
          <p:cNvSpPr>
            <a:spLocks noGrp="1"/>
          </p:cNvSpPr>
          <p:nvPr>
            <p:ph idx="1"/>
          </p:nvPr>
        </p:nvSpPr>
        <p:spPr>
          <a:xfrm>
            <a:off x="838200" y="1318054"/>
            <a:ext cx="10515600" cy="4858909"/>
          </a:xfrm>
        </p:spPr>
        <p:txBody>
          <a:bodyPr>
            <a:normAutofit/>
          </a:bodyPr>
          <a:lstStyle/>
          <a:p>
            <a:pPr algn="l"/>
            <a:r>
              <a:rPr lang="en-US" b="1" i="0" dirty="0">
                <a:solidFill>
                  <a:srgbClr val="1C1C1C"/>
                </a:solidFill>
                <a:effectLst/>
                <a:latin typeface="Arial" panose="020B0604020202020204" pitchFamily="34" charset="0"/>
              </a:rPr>
              <a:t>1.</a:t>
            </a:r>
            <a:r>
              <a:rPr lang="en-US" b="0" i="0" dirty="0">
                <a:solidFill>
                  <a:srgbClr val="1C1C1C"/>
                </a:solidFill>
                <a:effectLst/>
                <a:latin typeface="Arial" panose="020B0604020202020204" pitchFamily="34" charset="0"/>
              </a:rPr>
              <a:t> In ethics, </a:t>
            </a:r>
            <a:r>
              <a:rPr lang="en-US" b="1" i="0" dirty="0">
                <a:solidFill>
                  <a:srgbClr val="1C1C1C"/>
                </a:solidFill>
                <a:effectLst/>
                <a:latin typeface="Arial" panose="020B0604020202020204" pitchFamily="34" charset="0"/>
              </a:rPr>
              <a:t>freedom from pride and arrogance</a:t>
            </a:r>
            <a:r>
              <a:rPr lang="en-US" b="0" i="0" dirty="0">
                <a:solidFill>
                  <a:srgbClr val="1C1C1C"/>
                </a:solidFill>
                <a:effectLst/>
                <a:latin typeface="Arial" panose="020B0604020202020204" pitchFamily="34" charset="0"/>
              </a:rPr>
              <a:t>; humbleness of mind; a </a:t>
            </a:r>
            <a:r>
              <a:rPr lang="en-US" b="1" i="0" dirty="0">
                <a:solidFill>
                  <a:srgbClr val="1C1C1C"/>
                </a:solidFill>
                <a:effectLst/>
                <a:latin typeface="Arial" panose="020B0604020202020204" pitchFamily="34" charset="0"/>
              </a:rPr>
              <a:t>modest estimate of one's own worth</a:t>
            </a:r>
            <a:r>
              <a:rPr lang="en-US" b="0" i="0" dirty="0">
                <a:solidFill>
                  <a:srgbClr val="1C1C1C"/>
                </a:solidFill>
                <a:effectLst/>
                <a:latin typeface="Arial" panose="020B0604020202020204" pitchFamily="34" charset="0"/>
              </a:rPr>
              <a:t>. In theology, </a:t>
            </a:r>
            <a:r>
              <a:rPr lang="en-US" b="0" i="1" dirty="0">
                <a:solidFill>
                  <a:srgbClr val="1C1C1C"/>
                </a:solidFill>
                <a:effectLst/>
                <a:latin typeface="Arial" panose="020B0604020202020204" pitchFamily="34" charset="0"/>
              </a:rPr>
              <a:t>humility</a:t>
            </a:r>
            <a:r>
              <a:rPr lang="en-US" b="0" i="0" dirty="0">
                <a:solidFill>
                  <a:srgbClr val="1C1C1C"/>
                </a:solidFill>
                <a:effectLst/>
                <a:latin typeface="Arial" panose="020B0604020202020204" pitchFamily="34" charset="0"/>
              </a:rPr>
              <a:t> consists in </a:t>
            </a:r>
            <a:r>
              <a:rPr lang="en-US" b="1" i="0" dirty="0">
                <a:solidFill>
                  <a:srgbClr val="1C1C1C"/>
                </a:solidFill>
                <a:effectLst/>
                <a:latin typeface="Arial" panose="020B0604020202020204" pitchFamily="34" charset="0"/>
              </a:rPr>
              <a:t>lowliness of mind</a:t>
            </a:r>
            <a:r>
              <a:rPr lang="en-US" b="0" i="0" dirty="0">
                <a:solidFill>
                  <a:srgbClr val="1C1C1C"/>
                </a:solidFill>
                <a:effectLst/>
                <a:latin typeface="Arial" panose="020B0604020202020204" pitchFamily="34" charset="0"/>
              </a:rPr>
              <a:t>; </a:t>
            </a:r>
            <a:r>
              <a:rPr lang="en-US" b="1" i="0" dirty="0">
                <a:solidFill>
                  <a:srgbClr val="1C1C1C"/>
                </a:solidFill>
                <a:effectLst/>
                <a:latin typeface="Arial" panose="020B0604020202020204" pitchFamily="34" charset="0"/>
              </a:rPr>
              <a:t>a deep sense of one's own unworthiness in the sight of God</a:t>
            </a:r>
            <a:r>
              <a:rPr lang="en-US" b="0" i="0" dirty="0">
                <a:solidFill>
                  <a:srgbClr val="1C1C1C"/>
                </a:solidFill>
                <a:effectLst/>
                <a:latin typeface="Arial" panose="020B0604020202020204" pitchFamily="34" charset="0"/>
              </a:rPr>
              <a:t>, self-abasement, penitence for sin, and </a:t>
            </a:r>
            <a:r>
              <a:rPr lang="en-US" b="1" i="0" dirty="0">
                <a:solidFill>
                  <a:srgbClr val="1C1C1C"/>
                </a:solidFill>
                <a:effectLst/>
                <a:latin typeface="Arial" panose="020B0604020202020204" pitchFamily="34" charset="0"/>
              </a:rPr>
              <a:t>submission to the divine will</a:t>
            </a:r>
            <a:r>
              <a:rPr lang="en-US" b="0" i="0" dirty="0">
                <a:solidFill>
                  <a:srgbClr val="1C1C1C"/>
                </a:solidFill>
                <a:effectLst/>
                <a:latin typeface="Arial" panose="020B0604020202020204" pitchFamily="34" charset="0"/>
              </a:rPr>
              <a:t>.</a:t>
            </a:r>
          </a:p>
          <a:p>
            <a:pPr marL="457200" lvl="1" indent="0">
              <a:buNone/>
            </a:pPr>
            <a:r>
              <a:rPr lang="en-US" b="0" i="0" dirty="0">
                <a:solidFill>
                  <a:srgbClr val="1C1C1C"/>
                </a:solidFill>
                <a:effectLst/>
                <a:latin typeface="Arial" panose="020B0604020202020204" pitchFamily="34" charset="0"/>
              </a:rPr>
              <a:t>Before honor is </a:t>
            </a:r>
            <a:r>
              <a:rPr lang="en-US" b="0" i="1" dirty="0">
                <a:solidFill>
                  <a:srgbClr val="1C1C1C"/>
                </a:solidFill>
                <a:effectLst/>
                <a:latin typeface="Arial" panose="020B0604020202020204" pitchFamily="34" charset="0"/>
              </a:rPr>
              <a:t>humility</a:t>
            </a:r>
            <a:r>
              <a:rPr lang="en-US" b="0" i="0" dirty="0">
                <a:solidFill>
                  <a:srgbClr val="1C1C1C"/>
                </a:solidFill>
                <a:effectLst/>
                <a:latin typeface="Arial" panose="020B0604020202020204" pitchFamily="34" charset="0"/>
              </a:rPr>
              <a:t> </a:t>
            </a:r>
            <a:r>
              <a:rPr lang="en-US" b="0" i="0" u="none" strike="noStrike" dirty="0">
                <a:solidFill>
                  <a:srgbClr val="337AB7"/>
                </a:solidFill>
                <a:effectLst/>
                <a:latin typeface="Arial" panose="020B0604020202020204" pitchFamily="34" charset="0"/>
                <a:hlinkClick r:id="rId2"/>
              </a:rPr>
              <a:t>Proverbs 15:33</a:t>
            </a:r>
            <a:r>
              <a:rPr lang="en-US" b="0" i="0" dirty="0">
                <a:solidFill>
                  <a:srgbClr val="1C1C1C"/>
                </a:solidFill>
                <a:effectLst/>
                <a:latin typeface="Arial" panose="020B0604020202020204" pitchFamily="34" charset="0"/>
              </a:rPr>
              <a:t>.</a:t>
            </a:r>
          </a:p>
          <a:p>
            <a:pPr marL="457200" lvl="1" indent="0">
              <a:buNone/>
            </a:pPr>
            <a:r>
              <a:rPr lang="en-US" b="0" i="0" dirty="0">
                <a:solidFill>
                  <a:srgbClr val="1C1C1C"/>
                </a:solidFill>
                <a:effectLst/>
                <a:latin typeface="Arial" panose="020B0604020202020204" pitchFamily="34" charset="0"/>
              </a:rPr>
              <a:t>Serving the Lord with all </a:t>
            </a:r>
            <a:r>
              <a:rPr lang="en-US" b="0" i="1" dirty="0">
                <a:solidFill>
                  <a:srgbClr val="1C1C1C"/>
                </a:solidFill>
                <a:effectLst/>
                <a:latin typeface="Arial" panose="020B0604020202020204" pitchFamily="34" charset="0"/>
              </a:rPr>
              <a:t>humility</a:t>
            </a:r>
            <a:r>
              <a:rPr lang="en-US" b="0" i="0" dirty="0">
                <a:solidFill>
                  <a:srgbClr val="1C1C1C"/>
                </a:solidFill>
                <a:effectLst/>
                <a:latin typeface="Arial" panose="020B0604020202020204" pitchFamily="34" charset="0"/>
              </a:rPr>
              <a:t> of mind. </a:t>
            </a:r>
            <a:r>
              <a:rPr lang="en-US" b="0" i="0" u="none" strike="noStrike" dirty="0">
                <a:solidFill>
                  <a:srgbClr val="337AB7"/>
                </a:solidFill>
                <a:effectLst/>
                <a:latin typeface="Arial" panose="020B0604020202020204" pitchFamily="34" charset="0"/>
                <a:hlinkClick r:id="rId2"/>
              </a:rPr>
              <a:t>Acts 20:19</a:t>
            </a:r>
            <a:r>
              <a:rPr lang="en-US" b="0" i="0" dirty="0">
                <a:solidFill>
                  <a:srgbClr val="1C1C1C"/>
                </a:solidFill>
                <a:effectLst/>
                <a:latin typeface="Arial" panose="020B0604020202020204" pitchFamily="34" charset="0"/>
              </a:rPr>
              <a:t>.</a:t>
            </a:r>
          </a:p>
          <a:p>
            <a:pPr algn="l"/>
            <a:r>
              <a:rPr lang="en-US" b="1" i="0" dirty="0">
                <a:solidFill>
                  <a:srgbClr val="1C1C1C"/>
                </a:solidFill>
                <a:effectLst/>
                <a:latin typeface="Arial" panose="020B0604020202020204" pitchFamily="34" charset="0"/>
              </a:rPr>
              <a:t>2.</a:t>
            </a:r>
            <a:r>
              <a:rPr lang="en-US" b="0" i="0" dirty="0">
                <a:solidFill>
                  <a:srgbClr val="1C1C1C"/>
                </a:solidFill>
                <a:effectLst/>
                <a:latin typeface="Arial" panose="020B0604020202020204" pitchFamily="34" charset="0"/>
              </a:rPr>
              <a:t> Act of submission.</a:t>
            </a:r>
          </a:p>
        </p:txBody>
      </p:sp>
    </p:spTree>
    <p:extLst>
      <p:ext uri="{BB962C8B-B14F-4D97-AF65-F5344CB8AC3E}">
        <p14:creationId xmlns:p14="http://schemas.microsoft.com/office/powerpoint/2010/main" val="1084722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fontScale="90000"/>
          </a:bodyPr>
          <a:lstStyle/>
          <a:p>
            <a:r>
              <a:rPr lang="en-US" sz="4000" dirty="0"/>
              <a:t>Continue in Prayer and Fasting</a:t>
            </a:r>
            <a:br>
              <a:rPr lang="en-US" sz="4000" dirty="0"/>
            </a:br>
            <a:r>
              <a:rPr lang="en-US" sz="1800" dirty="0"/>
              <a:t>Parting Thoughts</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a:bodyPr>
          <a:lstStyle/>
          <a:p>
            <a:pPr marL="0" indent="0" algn="l">
              <a:buNone/>
            </a:pPr>
            <a:r>
              <a:rPr lang="en-US" dirty="0"/>
              <a:t>Joel 2:12-13</a:t>
            </a:r>
          </a:p>
          <a:p>
            <a:pPr marL="0" indent="0" algn="l">
              <a:buNone/>
            </a:pPr>
            <a:r>
              <a:rPr lang="en-US" sz="2000" dirty="0"/>
              <a:t>12</a:t>
            </a:r>
            <a:r>
              <a:rPr lang="en-US" dirty="0"/>
              <a:t> Therefore also now, saith the Lord, turn ye even to me with all your heart, and with fasting, and with weeping, and with mourning;</a:t>
            </a:r>
          </a:p>
          <a:p>
            <a:pPr marL="0" indent="0" algn="l">
              <a:buNone/>
            </a:pPr>
            <a:r>
              <a:rPr lang="en-US" sz="2000" dirty="0"/>
              <a:t>13</a:t>
            </a:r>
            <a:r>
              <a:rPr lang="en-US" dirty="0"/>
              <a:t> And </a:t>
            </a:r>
            <a:r>
              <a:rPr lang="en-US" b="1" dirty="0"/>
              <a:t>rend your heart</a:t>
            </a:r>
            <a:r>
              <a:rPr lang="en-US" dirty="0"/>
              <a:t>, and not your garments, and </a:t>
            </a:r>
            <a:r>
              <a:rPr lang="en-US" b="1" dirty="0"/>
              <a:t>repent</a:t>
            </a:r>
            <a:r>
              <a:rPr lang="en-US" dirty="0"/>
              <a:t>, and turn unto the Lord your God; for he is gracious and merciful, slow to anger, and of great kindness, and he will turn away the evil from you.</a:t>
            </a:r>
          </a:p>
          <a:p>
            <a:pPr marL="0" indent="0" algn="l">
              <a:buNone/>
            </a:pPr>
            <a:endParaRPr lang="en-US" dirty="0"/>
          </a:p>
          <a:p>
            <a:pPr marL="0" indent="0" algn="l">
              <a:buNone/>
            </a:pPr>
            <a:r>
              <a:rPr lang="en-US" dirty="0"/>
              <a:t>DC 85:21 </a:t>
            </a:r>
            <a:r>
              <a:rPr lang="en-US" sz="1800" dirty="0"/>
              <a:t>December 27,1832, a.k.a. The Olive Leaf</a:t>
            </a:r>
          </a:p>
          <a:p>
            <a:pPr marL="0" indent="0" algn="l">
              <a:buNone/>
            </a:pPr>
            <a:r>
              <a:rPr lang="en-US" sz="2000" dirty="0"/>
              <a:t>a. </a:t>
            </a:r>
            <a:r>
              <a:rPr lang="en-US" dirty="0"/>
              <a:t>Also, I give unto you a commandment, that ye shall </a:t>
            </a:r>
            <a:r>
              <a:rPr lang="en-US" b="1" dirty="0"/>
              <a:t>continue in prayer and fasting from this time forth</a:t>
            </a:r>
            <a:r>
              <a:rPr lang="en-US" dirty="0"/>
              <a:t>.</a:t>
            </a:r>
          </a:p>
          <a:p>
            <a:pPr marL="0" indent="0" algn="l">
              <a:buNone/>
            </a:pPr>
            <a:endParaRPr lang="en-US" dirty="0"/>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83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fontScale="90000"/>
          </a:bodyPr>
          <a:lstStyle/>
          <a:p>
            <a:r>
              <a:rPr lang="en-US" sz="4000" dirty="0"/>
              <a:t>Continue in Prayer and Fasting</a:t>
            </a:r>
            <a:br>
              <a:rPr lang="en-US" sz="4000" dirty="0"/>
            </a:br>
            <a:r>
              <a:rPr lang="en-US" sz="1800" dirty="0"/>
              <a:t>Parting Thoughts, just one more</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fontScale="77500" lnSpcReduction="20000"/>
          </a:bodyPr>
          <a:lstStyle/>
          <a:p>
            <a:pPr marL="0" indent="0" algn="l">
              <a:lnSpc>
                <a:spcPct val="170000"/>
              </a:lnSpc>
              <a:buNone/>
            </a:pPr>
            <a:r>
              <a:rPr lang="en-US" sz="3100" dirty="0"/>
              <a:t>4 Nephi 1:3,4,6,9,11,12,13,19</a:t>
            </a:r>
          </a:p>
          <a:p>
            <a:pPr marL="0" indent="0" algn="l">
              <a:buNone/>
            </a:pPr>
            <a:r>
              <a:rPr lang="en-US" sz="2300" dirty="0"/>
              <a:t>3</a:t>
            </a:r>
            <a:r>
              <a:rPr lang="en-US" dirty="0"/>
              <a:t> …the people were all converted unto the Lord… both Nephites and Lamanites, and there were no contentions and disputations among them, and everyman did deal justly one with another;</a:t>
            </a:r>
          </a:p>
          <a:p>
            <a:pPr marL="0" indent="0" algn="l">
              <a:buNone/>
            </a:pPr>
            <a:r>
              <a:rPr lang="en-US" sz="2300" dirty="0"/>
              <a:t>4</a:t>
            </a:r>
            <a:r>
              <a:rPr lang="en-US" dirty="0"/>
              <a:t> And they had all things common among them…</a:t>
            </a:r>
          </a:p>
          <a:p>
            <a:pPr marL="0" indent="0" algn="l">
              <a:buNone/>
            </a:pPr>
            <a:r>
              <a:rPr lang="en-US" sz="2300" dirty="0"/>
              <a:t>6</a:t>
            </a:r>
            <a:r>
              <a:rPr lang="en-US" dirty="0"/>
              <a:t> and there were great and marvelous works wrought by the disciples of Jesus…</a:t>
            </a:r>
          </a:p>
          <a:p>
            <a:pPr marL="0" indent="0" algn="l">
              <a:buNone/>
            </a:pPr>
            <a:r>
              <a:rPr lang="en-US" sz="2300" dirty="0"/>
              <a:t>9</a:t>
            </a:r>
            <a:r>
              <a:rPr lang="en-US" dirty="0"/>
              <a:t> And the Lord did prosper them exceedingly, in the land…</a:t>
            </a:r>
          </a:p>
          <a:p>
            <a:pPr marL="0" indent="0" algn="l">
              <a:buNone/>
            </a:pPr>
            <a:r>
              <a:rPr lang="en-US" sz="2300" dirty="0"/>
              <a:t>11</a:t>
            </a:r>
            <a:r>
              <a:rPr lang="en-US" dirty="0"/>
              <a:t> …the people of Nephi did wax strong…and became an exceedingly fair and delightsome people.</a:t>
            </a:r>
          </a:p>
          <a:p>
            <a:pPr marL="0" indent="0" algn="l">
              <a:buNone/>
            </a:pPr>
            <a:r>
              <a:rPr lang="en-US" sz="2300" dirty="0"/>
              <a:t>12</a:t>
            </a:r>
            <a:r>
              <a:rPr lang="en-US" dirty="0"/>
              <a:t> …and were blessed according to the multitude of the promises which the Lord had made unto them.</a:t>
            </a:r>
          </a:p>
          <a:p>
            <a:pPr marL="0" indent="0" algn="l">
              <a:buNone/>
            </a:pPr>
            <a:r>
              <a:rPr lang="en-US" sz="2300" dirty="0"/>
              <a:t>13</a:t>
            </a:r>
            <a:r>
              <a:rPr lang="en-US" dirty="0"/>
              <a:t> …they did walk after the commandments which they had received from the Lord and their God, </a:t>
            </a:r>
            <a:r>
              <a:rPr lang="en-US" b="1" dirty="0"/>
              <a:t>continuing in fasting and prayer</a:t>
            </a:r>
            <a:r>
              <a:rPr lang="en-US" dirty="0"/>
              <a:t>, and in meeting together oft, both to pray and to hear the word of the Lord.</a:t>
            </a:r>
          </a:p>
          <a:p>
            <a:pPr marL="0" indent="0" algn="l">
              <a:buNone/>
            </a:pPr>
            <a:r>
              <a:rPr lang="en-US" sz="2300" dirty="0"/>
              <a:t>19</a:t>
            </a:r>
            <a:r>
              <a:rPr lang="en-US" dirty="0"/>
              <a:t> And surely there could not be a happier people among all the people who had been created by the hand of God;</a:t>
            </a:r>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335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FD2CD-B936-46C3-9751-7B3704C066E1}"/>
              </a:ext>
            </a:extLst>
          </p:cNvPr>
          <p:cNvPicPr>
            <a:picLocks noChangeAspect="1"/>
          </p:cNvPicPr>
          <p:nvPr/>
        </p:nvPicPr>
        <p:blipFill>
          <a:blip r:embed="rId2"/>
          <a:stretch>
            <a:fillRect/>
          </a:stretch>
        </p:blipFill>
        <p:spPr>
          <a:xfrm>
            <a:off x="160845" y="149290"/>
            <a:ext cx="5486400" cy="3101474"/>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0A3BA9F2-26B8-4B55-91EE-50A14F71948F}"/>
              </a:ext>
            </a:extLst>
          </p:cNvPr>
          <p:cNvPicPr>
            <a:picLocks noChangeAspect="1"/>
          </p:cNvPicPr>
          <p:nvPr/>
        </p:nvPicPr>
        <p:blipFill>
          <a:blip r:embed="rId3"/>
          <a:stretch>
            <a:fillRect/>
          </a:stretch>
        </p:blipFill>
        <p:spPr>
          <a:xfrm>
            <a:off x="6544757" y="149290"/>
            <a:ext cx="5486400" cy="3103544"/>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B9FD9236-107C-4DD8-A1EF-07A1A86CA683}"/>
              </a:ext>
            </a:extLst>
          </p:cNvPr>
          <p:cNvPicPr>
            <a:picLocks noChangeAspect="1"/>
          </p:cNvPicPr>
          <p:nvPr/>
        </p:nvPicPr>
        <p:blipFill>
          <a:blip r:embed="rId4"/>
          <a:stretch>
            <a:fillRect/>
          </a:stretch>
        </p:blipFill>
        <p:spPr>
          <a:xfrm>
            <a:off x="6544755" y="3605167"/>
            <a:ext cx="5486400" cy="3095625"/>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39A8490A-87D2-4CF9-830C-8E593DF030CA}"/>
              </a:ext>
            </a:extLst>
          </p:cNvPr>
          <p:cNvPicPr>
            <a:picLocks noChangeAspect="1"/>
          </p:cNvPicPr>
          <p:nvPr/>
        </p:nvPicPr>
        <p:blipFill>
          <a:blip r:embed="rId5"/>
          <a:stretch>
            <a:fillRect/>
          </a:stretch>
        </p:blipFill>
        <p:spPr>
          <a:xfrm>
            <a:off x="160845" y="3597250"/>
            <a:ext cx="5486400" cy="31035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9445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1064352"/>
          </a:xfrm>
          <a:solidFill>
            <a:schemeClr val="accent5">
              <a:lumMod val="20000"/>
              <a:lumOff val="80000"/>
            </a:schemeClr>
          </a:solidFill>
        </p:spPr>
        <p:txBody>
          <a:bodyPr>
            <a:normAutofit fontScale="90000"/>
          </a:bodyPr>
          <a:lstStyle/>
          <a:p>
            <a:pPr algn="ctr"/>
            <a:r>
              <a:rPr lang="en-US" dirty="0"/>
              <a:t>We Must Work Tirelessly </a:t>
            </a:r>
            <a:br>
              <a:rPr lang="en-US" dirty="0"/>
            </a:br>
            <a:r>
              <a:rPr lang="en-US" dirty="0"/>
              <a:t>on Behalf of the Welfare of Others</a:t>
            </a:r>
            <a:endParaRPr lang="en-US" sz="1800" dirty="0"/>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69"/>
            <a:ext cx="11354463" cy="5245265"/>
          </a:xfrm>
        </p:spPr>
        <p:txBody>
          <a:bodyPr>
            <a:normAutofit/>
          </a:bodyPr>
          <a:lstStyle/>
          <a:p>
            <a:pPr marL="457200" lvl="1" indent="0">
              <a:buNone/>
            </a:pPr>
            <a:r>
              <a:rPr lang="en-US" dirty="0"/>
              <a:t> </a:t>
            </a:r>
          </a:p>
        </p:txBody>
      </p:sp>
      <p:pic>
        <p:nvPicPr>
          <p:cNvPr id="2050" name="Picture 2" descr="Helping Others Is Good For Them, And Good For You : Shots ...">
            <a:extLst>
              <a:ext uri="{FF2B5EF4-FFF2-40B4-BE49-F238E27FC236}">
                <a16:creationId xmlns:a16="http://schemas.microsoft.com/office/drawing/2014/main" id="{D9F40FA6-1509-432D-844C-C4E432832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36" y="2194281"/>
            <a:ext cx="4393161" cy="2469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4" name="Picture 6" descr="Community Must Work Together to Increase Tech Diversity ...">
            <a:extLst>
              <a:ext uri="{FF2B5EF4-FFF2-40B4-BE49-F238E27FC236}">
                <a16:creationId xmlns:a16="http://schemas.microsoft.com/office/drawing/2014/main" id="{5237DCF2-A3F2-4A2E-A0D9-5EC0E97B6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121" y="2808513"/>
            <a:ext cx="4815957" cy="2709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5010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Christ, the example</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230595"/>
            <a:ext cx="11354463" cy="4955601"/>
          </a:xfrm>
        </p:spPr>
        <p:txBody>
          <a:bodyPr>
            <a:normAutofit fontScale="85000" lnSpcReduction="20000"/>
          </a:bodyPr>
          <a:lstStyle/>
          <a:p>
            <a:pPr marL="0" indent="0">
              <a:buNone/>
            </a:pPr>
            <a:r>
              <a:rPr lang="en-US" dirty="0"/>
              <a:t>Matthew, Mark, Luke, John…	</a:t>
            </a:r>
            <a:r>
              <a:rPr lang="en-US" i="1" dirty="0"/>
              <a:t>The works of Christ as he dwelt in the flesh</a:t>
            </a:r>
          </a:p>
          <a:p>
            <a:pPr marL="0" indent="0">
              <a:buNone/>
            </a:pPr>
            <a:endParaRPr lang="en-US" dirty="0"/>
          </a:p>
          <a:p>
            <a:pPr marL="0" indent="0">
              <a:buNone/>
            </a:pPr>
            <a:r>
              <a:rPr lang="en-US" dirty="0"/>
              <a:t>John 15:12-13</a:t>
            </a:r>
          </a:p>
          <a:p>
            <a:pPr marL="0" indent="0">
              <a:buNone/>
            </a:pPr>
            <a:r>
              <a:rPr lang="en-US" sz="2400" dirty="0"/>
              <a:t>12</a:t>
            </a:r>
            <a:r>
              <a:rPr lang="en-US" dirty="0"/>
              <a:t> This is my commandment, That ye love one another, as I have loved you.</a:t>
            </a:r>
          </a:p>
          <a:p>
            <a:pPr marL="0" indent="0">
              <a:buNone/>
            </a:pPr>
            <a:r>
              <a:rPr lang="en-US" sz="2400" dirty="0"/>
              <a:t>13</a:t>
            </a:r>
            <a:r>
              <a:rPr lang="en-US" dirty="0"/>
              <a:t> Greater love hath no man than this, that a man lay down his life for his friends.</a:t>
            </a:r>
          </a:p>
          <a:p>
            <a:pPr marL="0" indent="0">
              <a:buNone/>
            </a:pPr>
            <a:endParaRPr lang="en-US" dirty="0"/>
          </a:p>
          <a:p>
            <a:pPr marL="0" indent="0">
              <a:buNone/>
            </a:pPr>
            <a:r>
              <a:rPr lang="en-US" dirty="0"/>
              <a:t>3 Nephi 13:5 </a:t>
            </a:r>
            <a:r>
              <a:rPr lang="en-US" sz="1700" i="1" dirty="0"/>
              <a:t>(Be like Christ)</a:t>
            </a:r>
          </a:p>
          <a:p>
            <a:pPr marL="0" indent="0">
              <a:buNone/>
            </a:pPr>
            <a:r>
              <a:rPr lang="en-US" dirty="0"/>
              <a:t>…what manner of men ought ye to be? Verily I say unto you, Even as I am…</a:t>
            </a:r>
          </a:p>
          <a:p>
            <a:pPr marL="0" indent="0">
              <a:buNone/>
            </a:pPr>
            <a:endParaRPr lang="en-US" dirty="0"/>
          </a:p>
          <a:p>
            <a:pPr marL="0" indent="0">
              <a:buNone/>
            </a:pPr>
            <a:r>
              <a:rPr lang="en-US" dirty="0"/>
              <a:t>DC 16:3c</a:t>
            </a:r>
          </a:p>
          <a:p>
            <a:pPr marL="0" indent="0">
              <a:buNone/>
            </a:pPr>
            <a:r>
              <a:rPr lang="en-US" dirty="0"/>
              <a:t>Remember the worth of souls is great in the sight of God; for, behold, the Lord your Redeemer suffered death in the flesh; wherefore he suffered the pain of </a:t>
            </a:r>
            <a:r>
              <a:rPr lang="en-US" u="sng" dirty="0"/>
              <a:t>all men</a:t>
            </a:r>
            <a:r>
              <a:rPr lang="en-US" dirty="0"/>
              <a:t>, that </a:t>
            </a:r>
            <a:r>
              <a:rPr lang="en-US" u="sng" dirty="0"/>
              <a:t>all men </a:t>
            </a:r>
            <a:r>
              <a:rPr lang="en-US" dirty="0"/>
              <a:t>might repent and come unto him.</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31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Together…</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fontScale="92500" lnSpcReduction="10000"/>
          </a:bodyPr>
          <a:lstStyle/>
          <a:p>
            <a:pPr marL="0" indent="0" algn="l">
              <a:buNone/>
            </a:pPr>
            <a:r>
              <a:rPr lang="en-US" dirty="0"/>
              <a:t>Gen 7:23  [</a:t>
            </a:r>
            <a:r>
              <a:rPr lang="en-US" sz="2200" dirty="0"/>
              <a:t>DC 36:2h-i]</a:t>
            </a:r>
          </a:p>
          <a:p>
            <a:pPr marL="0" indent="0" algn="l">
              <a:buNone/>
            </a:pPr>
            <a:r>
              <a:rPr lang="en-US" sz="2000" dirty="0"/>
              <a:t>23</a:t>
            </a:r>
            <a:r>
              <a:rPr lang="en-US" dirty="0"/>
              <a:t> And the Lord called his people, Zion, because they were of one heart and one mind, and dwelt in righteousness; and there were no poor among them.</a:t>
            </a:r>
          </a:p>
          <a:p>
            <a:pPr marL="0" indent="0" algn="l">
              <a:buNone/>
            </a:pPr>
            <a:endParaRPr lang="en-US" dirty="0"/>
          </a:p>
          <a:p>
            <a:pPr marL="0" indent="0" algn="l">
              <a:buNone/>
            </a:pPr>
            <a:r>
              <a:rPr lang="en-US" dirty="0"/>
              <a:t>DC 42:12e</a:t>
            </a:r>
          </a:p>
          <a:p>
            <a:pPr marL="0" indent="0" algn="l">
              <a:buNone/>
            </a:pPr>
            <a:r>
              <a:rPr lang="en-US" dirty="0"/>
              <a:t>Thou shalt live together in love…</a:t>
            </a:r>
          </a:p>
          <a:p>
            <a:pPr marL="0" indent="0" algn="l">
              <a:buNone/>
            </a:pPr>
            <a:endParaRPr lang="en-US" dirty="0"/>
          </a:p>
          <a:p>
            <a:pPr marL="0" indent="0" algn="l">
              <a:buNone/>
            </a:pPr>
            <a:r>
              <a:rPr lang="en-US" dirty="0"/>
              <a:t>DC 1:2e</a:t>
            </a:r>
          </a:p>
          <a:p>
            <a:pPr marL="0" indent="0" algn="l">
              <a:buNone/>
            </a:pPr>
            <a:r>
              <a:rPr lang="en-US" dirty="0"/>
              <a:t>…the Lord shall come to recompense unto every man </a:t>
            </a:r>
            <a:r>
              <a:rPr lang="en-US" u="sng" dirty="0"/>
              <a:t>according to his work</a:t>
            </a:r>
            <a:r>
              <a:rPr lang="en-US" dirty="0"/>
              <a:t>, and measure to every man </a:t>
            </a:r>
            <a:r>
              <a:rPr lang="en-US" u="sng" dirty="0"/>
              <a:t>according to the measure which he has measured to his fellow man</a:t>
            </a:r>
            <a:r>
              <a:rPr lang="en-US" dirty="0"/>
              <a:t>.</a:t>
            </a:r>
          </a:p>
          <a:p>
            <a:pPr marL="0" indent="0" algn="l">
              <a:buNone/>
            </a:pPr>
            <a:endParaRPr lang="en-US" dirty="0"/>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189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Love Others In Word and Deed</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156995"/>
            <a:ext cx="11354463" cy="5113171"/>
          </a:xfrm>
        </p:spPr>
        <p:txBody>
          <a:bodyPr>
            <a:normAutofit fontScale="85000" lnSpcReduction="20000"/>
          </a:bodyPr>
          <a:lstStyle/>
          <a:p>
            <a:pPr marL="0" indent="0" algn="l">
              <a:buNone/>
            </a:pPr>
            <a:r>
              <a:rPr lang="en-US" dirty="0"/>
              <a:t>DC 85:38a</a:t>
            </a:r>
          </a:p>
          <a:p>
            <a:pPr marL="0" indent="0" algn="l">
              <a:buNone/>
            </a:pPr>
            <a:r>
              <a:rPr lang="en-US" dirty="0"/>
              <a:t>See that ye love one another; cease to be covetous; learn to impart one to another as the gospel </a:t>
            </a:r>
            <a:r>
              <a:rPr lang="en-US" u="sng" dirty="0"/>
              <a:t>requires</a:t>
            </a:r>
            <a:r>
              <a:rPr lang="en-US" dirty="0"/>
              <a:t>; cease to be idle;…</a:t>
            </a:r>
          </a:p>
          <a:p>
            <a:pPr marL="0" indent="0" algn="l">
              <a:buNone/>
            </a:pPr>
            <a:r>
              <a:rPr lang="en-US" dirty="0"/>
              <a:t>	</a:t>
            </a:r>
            <a:r>
              <a:rPr lang="en-US" sz="2800" dirty="0">
                <a:solidFill>
                  <a:schemeClr val="accent1">
                    <a:lumMod val="60000"/>
                    <a:lumOff val="40000"/>
                  </a:schemeClr>
                </a:solidFill>
              </a:rPr>
              <a:t> </a:t>
            </a:r>
            <a:r>
              <a:rPr lang="en-US" sz="2400" dirty="0">
                <a:solidFill>
                  <a:schemeClr val="accent1">
                    <a:lumMod val="60000"/>
                    <a:lumOff val="40000"/>
                  </a:schemeClr>
                </a:solidFill>
              </a:rPr>
              <a:t>? </a:t>
            </a:r>
            <a:r>
              <a:rPr lang="en-US" dirty="0"/>
              <a:t>Is it possible to covet our beliefs/spirituality?</a:t>
            </a:r>
          </a:p>
          <a:p>
            <a:pPr marL="0" indent="0" algn="l">
              <a:buNone/>
            </a:pPr>
            <a:endParaRPr lang="en-US" dirty="0"/>
          </a:p>
          <a:p>
            <a:pPr marL="0" indent="0">
              <a:buNone/>
            </a:pPr>
            <a:r>
              <a:rPr lang="en-US" dirty="0"/>
              <a:t>Mat 22:38  [Lev 19:18, Mat 19:19, Mark 12:36, Rom 13:9, Gal 5:14, James 2:8, DC 59:2b]</a:t>
            </a:r>
          </a:p>
          <a:p>
            <a:pPr marL="0" indent="0">
              <a:buNone/>
            </a:pPr>
            <a:r>
              <a:rPr lang="en-US" dirty="0"/>
              <a:t>…Thou shalt love thy neighbor as thyself.</a:t>
            </a:r>
          </a:p>
          <a:p>
            <a:pPr marL="0" indent="0">
              <a:buNone/>
            </a:pPr>
            <a:endParaRPr lang="en-US" dirty="0"/>
          </a:p>
          <a:p>
            <a:pPr marL="0" indent="0" algn="l">
              <a:buNone/>
            </a:pPr>
            <a:r>
              <a:rPr lang="en-US" dirty="0"/>
              <a:t>Mat 7:21</a:t>
            </a:r>
          </a:p>
          <a:p>
            <a:pPr marL="0" indent="0" algn="l">
              <a:buNone/>
            </a:pPr>
            <a:r>
              <a:rPr lang="en-US" dirty="0"/>
              <a:t>Therefore, all things whatsoever ye would that men should do to you, do ye even so to them; for this is the law and the prophets.</a:t>
            </a:r>
          </a:p>
          <a:p>
            <a:pPr marL="0" indent="0" algn="l">
              <a:buNone/>
            </a:pPr>
            <a:endParaRPr lang="en-US" dirty="0"/>
          </a:p>
          <a:p>
            <a:pPr marL="0" indent="0" algn="l">
              <a:buNone/>
            </a:pPr>
            <a:r>
              <a:rPr lang="en-US" dirty="0"/>
              <a:t>1 John 4:21</a:t>
            </a:r>
          </a:p>
          <a:p>
            <a:pPr marL="0" indent="0">
              <a:buNone/>
            </a:pPr>
            <a:r>
              <a:rPr lang="en-US" dirty="0"/>
              <a:t>And this commandment have we from him, That he who loveth God love his brother also. </a:t>
            </a:r>
          </a:p>
          <a:p>
            <a:pPr marL="0" indent="0">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8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The Good Samaritan - </a:t>
            </a:r>
            <a:r>
              <a:rPr lang="en-US" sz="3200"/>
              <a:t>Luke 10:25-38</a:t>
            </a:r>
            <a:endParaRPr lang="en-US" sz="3200" dirty="0"/>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a:bodyPr>
          <a:lstStyle/>
          <a:p>
            <a:pPr marL="0" indent="0" algn="l">
              <a:buNone/>
            </a:pPr>
            <a:endParaRPr lang="en-US" dirty="0"/>
          </a:p>
          <a:p>
            <a:pPr marL="0" indent="0" algn="l">
              <a:buNone/>
            </a:pPr>
            <a:r>
              <a:rPr lang="en-US" dirty="0"/>
              <a:t>38: …Then said Jesus unto him, </a:t>
            </a:r>
            <a:r>
              <a:rPr lang="en-US" b="1" dirty="0"/>
              <a:t>Go, and do likewise</a:t>
            </a:r>
            <a:r>
              <a:rPr lang="en-US" dirty="0"/>
              <a:t>.</a:t>
            </a:r>
          </a:p>
          <a:p>
            <a:pPr marL="0" indent="0" algn="l">
              <a:buNone/>
            </a:pPr>
            <a:endParaRPr lang="en-US" dirty="0"/>
          </a:p>
          <a:p>
            <a:pPr marL="0" indent="0" algn="l">
              <a:buNone/>
            </a:pPr>
            <a:endParaRPr lang="en-US" dirty="0"/>
          </a:p>
          <a:p>
            <a:pPr marL="0" indent="0" algn="l">
              <a:buNone/>
            </a:pPr>
            <a:r>
              <a:rPr lang="en-US" sz="2000" dirty="0">
                <a:solidFill>
                  <a:schemeClr val="accent1">
                    <a:lumMod val="60000"/>
                    <a:lumOff val="40000"/>
                  </a:schemeClr>
                </a:solidFill>
              </a:rPr>
              <a:t>? </a:t>
            </a:r>
            <a:r>
              <a:rPr lang="en-US" dirty="0"/>
              <a:t>Physical needs are often easy to discern. Are you/we responding to these needs? </a:t>
            </a:r>
          </a:p>
          <a:p>
            <a:pPr marL="0" indent="0" algn="l">
              <a:buNone/>
            </a:pPr>
            <a:r>
              <a:rPr lang="en-US" sz="2000" dirty="0">
                <a:solidFill>
                  <a:schemeClr val="accent1">
                    <a:lumMod val="60000"/>
                    <a:lumOff val="40000"/>
                  </a:schemeClr>
                </a:solidFill>
              </a:rPr>
              <a:t>? </a:t>
            </a:r>
            <a:r>
              <a:rPr lang="en-US" dirty="0"/>
              <a:t>How about the </a:t>
            </a:r>
            <a:r>
              <a:rPr lang="en-US" u="sng" dirty="0"/>
              <a:t>spiritual</a:t>
            </a:r>
            <a:r>
              <a:rPr lang="en-US" dirty="0"/>
              <a:t> needs of your neighbor? Other members of the church? Your family?</a:t>
            </a:r>
          </a:p>
          <a:p>
            <a:pPr marL="0" indent="0" algn="l">
              <a:buNone/>
            </a:pPr>
            <a:r>
              <a:rPr lang="en-US" sz="2000" dirty="0">
                <a:solidFill>
                  <a:schemeClr val="accent1">
                    <a:lumMod val="60000"/>
                    <a:lumOff val="40000"/>
                  </a:schemeClr>
                </a:solidFill>
              </a:rPr>
              <a:t>? </a:t>
            </a:r>
            <a:r>
              <a:rPr lang="en-US" dirty="0"/>
              <a:t>Does the parable show that we should only do the minimum?</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8695830-21FD-4E5D-B887-21F9BA692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448" y="205801"/>
            <a:ext cx="2916313" cy="2312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5355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Question Time</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156996"/>
            <a:ext cx="11354463" cy="5029200"/>
          </a:xfrm>
        </p:spPr>
        <p:txBody>
          <a:bodyPr>
            <a:normAutofit lnSpcReduction="10000"/>
          </a:bodyPr>
          <a:lstStyle/>
          <a:p>
            <a:pPr marL="0" indent="0" algn="l">
              <a:buNone/>
            </a:pPr>
            <a:r>
              <a:rPr lang="en-US" sz="2000" dirty="0">
                <a:solidFill>
                  <a:schemeClr val="accent1">
                    <a:lumMod val="60000"/>
                    <a:lumOff val="40000"/>
                  </a:schemeClr>
                </a:solidFill>
              </a:rPr>
              <a:t>? </a:t>
            </a:r>
            <a:r>
              <a:rPr lang="en-US" dirty="0"/>
              <a:t>As individuals, and a people, who proclaim to be followers of Christ, is it necessary to actively seek out and attempt to do good works on behalf of others?</a:t>
            </a:r>
          </a:p>
          <a:p>
            <a:pPr marL="0" indent="0" algn="l">
              <a:buNone/>
            </a:pPr>
            <a:r>
              <a:rPr lang="en-US" dirty="0"/>
              <a:t>	DC 58:6d-e</a:t>
            </a:r>
          </a:p>
          <a:p>
            <a:pPr marL="0" indent="0" algn="l">
              <a:buNone/>
            </a:pPr>
            <a:endParaRPr lang="en-US" dirty="0"/>
          </a:p>
          <a:p>
            <a:pPr marL="0" indent="0" algn="l">
              <a:buNone/>
            </a:pPr>
            <a:r>
              <a:rPr lang="en-US" sz="2000" dirty="0">
                <a:solidFill>
                  <a:schemeClr val="accent1">
                    <a:lumMod val="60000"/>
                    <a:lumOff val="40000"/>
                  </a:schemeClr>
                </a:solidFill>
              </a:rPr>
              <a:t>? </a:t>
            </a:r>
            <a:r>
              <a:rPr lang="en-US" dirty="0"/>
              <a:t>Do our labors on the behalf of others inherently improve our own lives? Do we directly benefit from the positive things we do for others? </a:t>
            </a:r>
          </a:p>
          <a:p>
            <a:pPr marL="0" indent="0" algn="l">
              <a:buNone/>
            </a:pPr>
            <a:r>
              <a:rPr lang="en-US" sz="2000" dirty="0">
                <a:solidFill>
                  <a:schemeClr val="accent1">
                    <a:lumMod val="60000"/>
                    <a:lumOff val="40000"/>
                  </a:schemeClr>
                </a:solidFill>
              </a:rPr>
              <a:t>? </a:t>
            </a:r>
            <a:r>
              <a:rPr lang="en-US" dirty="0"/>
              <a:t>If so, should this be the motivating factor for us to do them?</a:t>
            </a:r>
          </a:p>
          <a:p>
            <a:pPr marL="0" indent="0" algn="l">
              <a:buNone/>
            </a:pPr>
            <a:endParaRPr lang="en-US" dirty="0"/>
          </a:p>
          <a:p>
            <a:pPr marL="0" indent="0" algn="l">
              <a:buNone/>
            </a:pPr>
            <a:r>
              <a:rPr lang="en-US" sz="2000" dirty="0">
                <a:solidFill>
                  <a:schemeClr val="accent1">
                    <a:lumMod val="60000"/>
                    <a:lumOff val="40000"/>
                  </a:schemeClr>
                </a:solidFill>
              </a:rPr>
              <a:t>? </a:t>
            </a:r>
            <a:r>
              <a:rPr lang="en-US" sz="2800" dirty="0"/>
              <a:t>Do you feel more blessed when someone does something for you, or when you do something for someone else? Or do you feel the same?</a:t>
            </a: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0E9F4E1-3879-4262-A0FA-B746FFA05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43" y="2373664"/>
            <a:ext cx="257211" cy="266737"/>
          </a:xfrm>
          <a:prstGeom prst="rect">
            <a:avLst/>
          </a:prstGeom>
        </p:spPr>
      </p:pic>
    </p:spTree>
    <p:extLst>
      <p:ext uri="{BB962C8B-B14F-4D97-AF65-F5344CB8AC3E}">
        <p14:creationId xmlns:p14="http://schemas.microsoft.com/office/powerpoint/2010/main" val="1353333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36BA-309A-4ED9-8ACE-32D08D674C74}"/>
              </a:ext>
            </a:extLst>
          </p:cNvPr>
          <p:cNvSpPr>
            <a:spLocks noGrp="1"/>
          </p:cNvSpPr>
          <p:nvPr>
            <p:ph type="title"/>
          </p:nvPr>
        </p:nvSpPr>
        <p:spPr>
          <a:xfrm>
            <a:off x="397565" y="365125"/>
            <a:ext cx="11354463" cy="791871"/>
          </a:xfrm>
          <a:solidFill>
            <a:schemeClr val="accent5">
              <a:lumMod val="20000"/>
              <a:lumOff val="80000"/>
            </a:schemeClr>
          </a:solidFill>
        </p:spPr>
        <p:txBody>
          <a:bodyPr>
            <a:normAutofit/>
          </a:bodyPr>
          <a:lstStyle/>
          <a:p>
            <a:r>
              <a:rPr lang="en-US" sz="4000" dirty="0"/>
              <a:t>Parting Thoughts</a:t>
            </a:r>
          </a:p>
        </p:txBody>
      </p:sp>
      <p:sp>
        <p:nvSpPr>
          <p:cNvPr id="3" name="Content Placeholder 2">
            <a:extLst>
              <a:ext uri="{FF2B5EF4-FFF2-40B4-BE49-F238E27FC236}">
                <a16:creationId xmlns:a16="http://schemas.microsoft.com/office/drawing/2014/main" id="{59274FEA-FDB0-4E6F-8EAD-FB4BF3889911}"/>
              </a:ext>
            </a:extLst>
          </p:cNvPr>
          <p:cNvSpPr>
            <a:spLocks noGrp="1"/>
          </p:cNvSpPr>
          <p:nvPr>
            <p:ph idx="1"/>
          </p:nvPr>
        </p:nvSpPr>
        <p:spPr>
          <a:xfrm>
            <a:off x="397565" y="1362270"/>
            <a:ext cx="11354463" cy="4823926"/>
          </a:xfrm>
        </p:spPr>
        <p:txBody>
          <a:bodyPr>
            <a:normAutofit/>
          </a:bodyPr>
          <a:lstStyle/>
          <a:p>
            <a:pPr marL="0" indent="0" algn="l">
              <a:buNone/>
            </a:pPr>
            <a:r>
              <a:rPr lang="en-US" dirty="0"/>
              <a:t>Alma 16:222</a:t>
            </a:r>
          </a:p>
          <a:p>
            <a:pPr marL="0" indent="0" algn="l">
              <a:buNone/>
            </a:pPr>
            <a:r>
              <a:rPr lang="en-US" dirty="0"/>
              <a:t>…let your hearts be full, drawn out in prayer unto him continually for </a:t>
            </a:r>
            <a:r>
              <a:rPr lang="en-US" u="sng" dirty="0"/>
              <a:t>your welfare</a:t>
            </a:r>
            <a:r>
              <a:rPr lang="en-US" dirty="0"/>
              <a:t>, and also for the </a:t>
            </a:r>
            <a:r>
              <a:rPr lang="en-US" u="sng" dirty="0"/>
              <a:t>welfare of those who are around you</a:t>
            </a:r>
            <a:r>
              <a:rPr lang="en-US" dirty="0"/>
              <a:t>.</a:t>
            </a:r>
          </a:p>
          <a:p>
            <a:pPr marL="0" indent="0" algn="l">
              <a:buNone/>
            </a:pPr>
            <a:endParaRPr lang="en-US" dirty="0"/>
          </a:p>
          <a:p>
            <a:pPr marL="0" indent="0" algn="l">
              <a:buNone/>
            </a:pPr>
            <a:r>
              <a:rPr lang="en-US" dirty="0"/>
              <a:t>DC 16:3f </a:t>
            </a:r>
            <a:r>
              <a:rPr lang="en-US" sz="1600" dirty="0"/>
              <a:t>(to Oliver Cowdery and David Whitmer)</a:t>
            </a:r>
          </a:p>
          <a:p>
            <a:pPr marL="0" indent="0" algn="l">
              <a:buNone/>
            </a:pPr>
            <a:r>
              <a:rPr lang="en-US" dirty="0"/>
              <a:t>And if it so be that you should labor all your days, in crying repentance unto this people, and bring save it be one soul unto me, how great shall be </a:t>
            </a:r>
            <a:r>
              <a:rPr lang="en-US" u="sng" dirty="0"/>
              <a:t>your joy</a:t>
            </a:r>
            <a:r>
              <a:rPr lang="en-US" dirty="0"/>
              <a:t> </a:t>
            </a:r>
            <a:r>
              <a:rPr lang="en-US" u="sng" dirty="0"/>
              <a:t>with him </a:t>
            </a:r>
            <a:r>
              <a:rPr lang="en-US" dirty="0"/>
              <a:t>in the kingdom of my Father!</a:t>
            </a:r>
          </a:p>
          <a:p>
            <a:pPr marL="0" indent="0" algn="l">
              <a:buNone/>
            </a:pPr>
            <a:endParaRPr lang="en-US" dirty="0"/>
          </a:p>
          <a:p>
            <a:pPr marL="0" indent="0" algn="l">
              <a:buNone/>
            </a:pPr>
            <a:endParaRPr lang="en-US" dirty="0"/>
          </a:p>
          <a:p>
            <a:pPr marL="0" indent="0" algn="l">
              <a:buNone/>
            </a:pPr>
            <a:endParaRPr lang="en-US" dirty="0"/>
          </a:p>
          <a:p>
            <a:pPr lvl="1">
              <a:buBlip>
                <a:blip r:embed="rId2"/>
              </a:buBlip>
            </a:pPr>
            <a:endParaRPr lang="en-US" i="1" dirty="0"/>
          </a:p>
          <a:p>
            <a:pPr marL="457200" lvl="1" indent="0">
              <a:buNone/>
            </a:pPr>
            <a:endParaRPr lang="en-US" dirty="0"/>
          </a:p>
        </p:txBody>
      </p:sp>
      <p:cxnSp>
        <p:nvCxnSpPr>
          <p:cNvPr id="7" name="Straight Connector 6">
            <a:extLst>
              <a:ext uri="{FF2B5EF4-FFF2-40B4-BE49-F238E27FC236}">
                <a16:creationId xmlns:a16="http://schemas.microsoft.com/office/drawing/2014/main" id="{6FD06F76-ED6F-4239-B724-47BBB8A2E3B0}"/>
              </a:ext>
            </a:extLst>
          </p:cNvPr>
          <p:cNvCxnSpPr/>
          <p:nvPr/>
        </p:nvCxnSpPr>
        <p:spPr>
          <a:xfrm>
            <a:off x="1110343" y="6270172"/>
            <a:ext cx="96758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8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E2380-A838-44B4-B5C7-93AF8C014D5C}"/>
              </a:ext>
            </a:extLst>
          </p:cNvPr>
          <p:cNvSpPr>
            <a:spLocks noGrp="1"/>
          </p:cNvSpPr>
          <p:nvPr>
            <p:ph idx="1"/>
          </p:nvPr>
        </p:nvSpPr>
        <p:spPr>
          <a:xfrm>
            <a:off x="459259" y="329513"/>
            <a:ext cx="10515600" cy="5649741"/>
          </a:xfrm>
        </p:spPr>
        <p:txBody>
          <a:bodyPr/>
          <a:lstStyle/>
          <a:p>
            <a:pPr marL="0" indent="0">
              <a:buNone/>
            </a:pPr>
            <a:r>
              <a:rPr lang="en-US" dirty="0"/>
              <a:t>Humility is the key to the door that unlocks the spiritual blessings of God. See Mosiah 2:21-23</a:t>
            </a:r>
          </a:p>
          <a:p>
            <a:pPr marL="0" indent="0">
              <a:buNone/>
            </a:pPr>
            <a:r>
              <a:rPr lang="en-US" dirty="0"/>
              <a:t>The Natural consequence [product] of our coming to understand just how much God loves us and that His hand is in all things. See DC 59:5b</a:t>
            </a:r>
          </a:p>
          <a:p>
            <a:pPr marL="0" indent="0">
              <a:buNone/>
            </a:pPr>
            <a:r>
              <a:rPr lang="en-US" dirty="0"/>
              <a:t>We cannot see ourselves as God sees us until we have humbled ourselves into the depths of humility. </a:t>
            </a:r>
          </a:p>
          <a:p>
            <a:pPr marL="0" indent="0">
              <a:buNone/>
            </a:pPr>
            <a:r>
              <a:rPr lang="en-US" dirty="0"/>
              <a:t>We cannot fully repent of our sins and forsake them until we have humbled ourselves in the depths of humility.</a:t>
            </a:r>
          </a:p>
          <a:p>
            <a:pPr marL="0" indent="0">
              <a:buNone/>
            </a:pPr>
            <a:endParaRPr lang="en-US" dirty="0"/>
          </a:p>
          <a:p>
            <a:pPr marL="0" indent="0" algn="r">
              <a:buNone/>
            </a:pPr>
            <a:r>
              <a:rPr lang="en-US" sz="1800" dirty="0"/>
              <a:t>- From the Pamphlet: Spiritual Preparation of the Body of Christ 2004</a:t>
            </a:r>
          </a:p>
        </p:txBody>
      </p:sp>
      <p:pic>
        <p:nvPicPr>
          <p:cNvPr id="4098" name="Picture 2" descr="Warner Sallman - In His Presence - Christ-Centered Art">
            <a:extLst>
              <a:ext uri="{FF2B5EF4-FFF2-40B4-BE49-F238E27FC236}">
                <a16:creationId xmlns:a16="http://schemas.microsoft.com/office/drawing/2014/main" id="{BC3A8AF4-385F-4531-88A6-3EE1ECA88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310" y="4786183"/>
            <a:ext cx="1166726" cy="168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42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FD2CD-B936-46C3-9751-7B3704C066E1}"/>
              </a:ext>
            </a:extLst>
          </p:cNvPr>
          <p:cNvPicPr>
            <a:picLocks noChangeAspect="1"/>
          </p:cNvPicPr>
          <p:nvPr/>
        </p:nvPicPr>
        <p:blipFill>
          <a:blip r:embed="rId2"/>
          <a:stretch>
            <a:fillRect/>
          </a:stretch>
        </p:blipFill>
        <p:spPr>
          <a:xfrm>
            <a:off x="160845" y="149290"/>
            <a:ext cx="5486400" cy="3101474"/>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0A3BA9F2-26B8-4B55-91EE-50A14F71948F}"/>
              </a:ext>
            </a:extLst>
          </p:cNvPr>
          <p:cNvPicPr>
            <a:picLocks noChangeAspect="1"/>
          </p:cNvPicPr>
          <p:nvPr/>
        </p:nvPicPr>
        <p:blipFill>
          <a:blip r:embed="rId3"/>
          <a:stretch>
            <a:fillRect/>
          </a:stretch>
        </p:blipFill>
        <p:spPr>
          <a:xfrm>
            <a:off x="6544757" y="149290"/>
            <a:ext cx="5486400" cy="3103544"/>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B9FD9236-107C-4DD8-A1EF-07A1A86CA683}"/>
              </a:ext>
            </a:extLst>
          </p:cNvPr>
          <p:cNvPicPr>
            <a:picLocks noChangeAspect="1"/>
          </p:cNvPicPr>
          <p:nvPr/>
        </p:nvPicPr>
        <p:blipFill>
          <a:blip r:embed="rId4"/>
          <a:stretch>
            <a:fillRect/>
          </a:stretch>
        </p:blipFill>
        <p:spPr>
          <a:xfrm>
            <a:off x="6544755" y="3605167"/>
            <a:ext cx="5486400" cy="3095625"/>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39A8490A-87D2-4CF9-830C-8E593DF030CA}"/>
              </a:ext>
            </a:extLst>
          </p:cNvPr>
          <p:cNvPicPr>
            <a:picLocks noChangeAspect="1"/>
          </p:cNvPicPr>
          <p:nvPr/>
        </p:nvPicPr>
        <p:blipFill>
          <a:blip r:embed="rId5"/>
          <a:stretch>
            <a:fillRect/>
          </a:stretch>
        </p:blipFill>
        <p:spPr>
          <a:xfrm>
            <a:off x="160845" y="3597250"/>
            <a:ext cx="5486400" cy="3103542"/>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90F098E4-9EC4-4B32-97B4-E16C2401C888}"/>
              </a:ext>
            </a:extLst>
          </p:cNvPr>
          <p:cNvPicPr>
            <a:picLocks noChangeAspect="1"/>
          </p:cNvPicPr>
          <p:nvPr/>
        </p:nvPicPr>
        <p:blipFill>
          <a:blip r:embed="rId6"/>
          <a:stretch>
            <a:fillRect/>
          </a:stretch>
        </p:blipFill>
        <p:spPr>
          <a:xfrm>
            <a:off x="6544755" y="3605167"/>
            <a:ext cx="5486399" cy="3103542"/>
          </a:xfrm>
          <a:prstGeom prst="rect">
            <a:avLst/>
          </a:prstGeom>
        </p:spPr>
      </p:pic>
      <p:pic>
        <p:nvPicPr>
          <p:cNvPr id="8" name="Picture 2" descr="Warner Sallman 04 | Warner E Sallman | Images for Jesus ...">
            <a:extLst>
              <a:ext uri="{FF2B5EF4-FFF2-40B4-BE49-F238E27FC236}">
                <a16:creationId xmlns:a16="http://schemas.microsoft.com/office/drawing/2014/main" id="{1D8E19EB-C4BA-4655-ABB3-67ECC7451F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171" y="1731168"/>
            <a:ext cx="2257657" cy="3395663"/>
          </a:xfrm>
          <a:prstGeom prst="rect">
            <a:avLst/>
          </a:prstGeom>
          <a:noFill/>
          <a:ln>
            <a:noFill/>
          </a:ln>
          <a:effectLst>
            <a:outerShdw blurRad="190500" dir="9600000" sx="111000" sy="111000" algn="ctr" rotWithShape="0">
              <a:prstClr val="black">
                <a:alpha val="33000"/>
              </a:prstClr>
            </a:outerShd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23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D7B4-DEC4-4892-90F1-0B59461CAE43}"/>
              </a:ext>
            </a:extLst>
          </p:cNvPr>
          <p:cNvSpPr>
            <a:spLocks noGrp="1"/>
          </p:cNvSpPr>
          <p:nvPr>
            <p:ph type="title"/>
          </p:nvPr>
        </p:nvSpPr>
        <p:spPr/>
        <p:txBody>
          <a:bodyPr/>
          <a:lstStyle/>
          <a:p>
            <a:r>
              <a:rPr lang="en-US" u="sng" dirty="0"/>
              <a:t>Examples From the Scriptures</a:t>
            </a:r>
          </a:p>
        </p:txBody>
      </p:sp>
      <p:sp>
        <p:nvSpPr>
          <p:cNvPr id="3" name="Content Placeholder 2">
            <a:extLst>
              <a:ext uri="{FF2B5EF4-FFF2-40B4-BE49-F238E27FC236}">
                <a16:creationId xmlns:a16="http://schemas.microsoft.com/office/drawing/2014/main" id="{4D56337E-FE57-424F-83CE-8517A9C13F52}"/>
              </a:ext>
            </a:extLst>
          </p:cNvPr>
          <p:cNvSpPr>
            <a:spLocks noGrp="1"/>
          </p:cNvSpPr>
          <p:nvPr>
            <p:ph idx="1"/>
          </p:nvPr>
        </p:nvSpPr>
        <p:spPr>
          <a:xfrm>
            <a:off x="838200" y="1690688"/>
            <a:ext cx="10515600" cy="4660685"/>
          </a:xfrm>
        </p:spPr>
        <p:txBody>
          <a:bodyPr>
            <a:normAutofit lnSpcReduction="10000"/>
          </a:bodyPr>
          <a:lstStyle/>
          <a:p>
            <a:r>
              <a:rPr lang="en-US" dirty="0"/>
              <a:t>Philippians 2:7-8	Christ humbled himself</a:t>
            </a:r>
          </a:p>
          <a:p>
            <a:r>
              <a:rPr lang="en-US" dirty="0"/>
              <a:t>Luke 18:9-14 	Pharisee and the Publican</a:t>
            </a:r>
          </a:p>
          <a:p>
            <a:pPr lvl="1"/>
            <a:r>
              <a:rPr lang="en-US" dirty="0"/>
              <a:t>See also Alma 16:98, Alma 18:16</a:t>
            </a:r>
          </a:p>
          <a:p>
            <a:pPr lvl="1"/>
            <a:r>
              <a:rPr lang="en-US" dirty="0"/>
              <a:t>Pharisee: Strict adherence to the law. Largest Jewish sect at that time. </a:t>
            </a:r>
          </a:p>
          <a:p>
            <a:pPr lvl="1"/>
            <a:r>
              <a:rPr lang="en-US" dirty="0"/>
              <a:t>Publican: Jewish tax/toll collectors, worked for the Romans. Untrusted and disliked by most other </a:t>
            </a:r>
            <a:r>
              <a:rPr lang="en-US" dirty="0" err="1"/>
              <a:t>jews</a:t>
            </a:r>
            <a:r>
              <a:rPr lang="en-US" dirty="0"/>
              <a:t>.</a:t>
            </a:r>
          </a:p>
          <a:p>
            <a:r>
              <a:rPr lang="en-US" dirty="0"/>
              <a:t>Luke 7:37-50	Mary washes Jesus’ feet</a:t>
            </a:r>
          </a:p>
          <a:p>
            <a:pPr lvl="1"/>
            <a:r>
              <a:rPr lang="en-US" dirty="0"/>
              <a:t>Who do you think was humbled more in this experience, Mary, or Simon?</a:t>
            </a:r>
          </a:p>
          <a:p>
            <a:r>
              <a:rPr lang="en-US" dirty="0"/>
              <a:t>John 13:5, 12-17	Jesus washes the feet of the disciples</a:t>
            </a:r>
          </a:p>
          <a:p>
            <a:pPr lvl="1"/>
            <a:r>
              <a:rPr lang="en-US" dirty="0"/>
              <a:t>If Jesus came to your home today, would you allow him to wash your feet?</a:t>
            </a:r>
          </a:p>
          <a:p>
            <a:pPr lvl="1"/>
            <a:r>
              <a:rPr lang="en-US" dirty="0"/>
              <a:t>Does it require more humility to serve another, or to allow someone to be in your service?</a:t>
            </a:r>
          </a:p>
          <a:p>
            <a:endParaRPr lang="en-US" dirty="0"/>
          </a:p>
        </p:txBody>
      </p:sp>
    </p:spTree>
    <p:extLst>
      <p:ext uri="{BB962C8B-B14F-4D97-AF65-F5344CB8AC3E}">
        <p14:creationId xmlns:p14="http://schemas.microsoft.com/office/powerpoint/2010/main" val="214705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A2C3-1F6C-4AA2-B6E0-6666D0475461}"/>
              </a:ext>
            </a:extLst>
          </p:cNvPr>
          <p:cNvSpPr>
            <a:spLocks noGrp="1"/>
          </p:cNvSpPr>
          <p:nvPr>
            <p:ph type="title"/>
          </p:nvPr>
        </p:nvSpPr>
        <p:spPr/>
        <p:txBody>
          <a:bodyPr/>
          <a:lstStyle/>
          <a:p>
            <a:r>
              <a:rPr lang="en-US" u="sng" dirty="0"/>
              <a:t>How Can We Achieve/Demonstrate Humility</a:t>
            </a:r>
          </a:p>
        </p:txBody>
      </p:sp>
      <p:sp>
        <p:nvSpPr>
          <p:cNvPr id="3" name="Content Placeholder 2">
            <a:extLst>
              <a:ext uri="{FF2B5EF4-FFF2-40B4-BE49-F238E27FC236}">
                <a16:creationId xmlns:a16="http://schemas.microsoft.com/office/drawing/2014/main" id="{6427F754-3D27-4F01-B3E9-DB827F53A994}"/>
              </a:ext>
            </a:extLst>
          </p:cNvPr>
          <p:cNvSpPr>
            <a:spLocks noGrp="1"/>
          </p:cNvSpPr>
          <p:nvPr>
            <p:ph idx="1"/>
          </p:nvPr>
        </p:nvSpPr>
        <p:spPr>
          <a:xfrm>
            <a:off x="838200" y="1820561"/>
            <a:ext cx="10515600" cy="4570585"/>
          </a:xfrm>
        </p:spPr>
        <p:txBody>
          <a:bodyPr>
            <a:normAutofit/>
          </a:bodyPr>
          <a:lstStyle/>
          <a:p>
            <a:r>
              <a:rPr lang="en-US" dirty="0"/>
              <a:t>DC 11:4			</a:t>
            </a:r>
            <a:r>
              <a:rPr lang="en-US" i="1" dirty="0"/>
              <a:t>No one can assist in this work, except…</a:t>
            </a:r>
          </a:p>
          <a:p>
            <a:r>
              <a:rPr lang="en-US" dirty="0"/>
              <a:t>DC 17:7			Concerning the manner of Baptism</a:t>
            </a:r>
          </a:p>
          <a:p>
            <a:r>
              <a:rPr lang="en-US" dirty="0"/>
              <a:t>DC 17:18c			</a:t>
            </a:r>
            <a:r>
              <a:rPr lang="en-US" i="1" dirty="0"/>
              <a:t>Godly walk and conversation…works and faith</a:t>
            </a:r>
          </a:p>
          <a:p>
            <a:r>
              <a:rPr lang="en-US" dirty="0"/>
              <a:t>Philippians 2:3-4 		</a:t>
            </a:r>
            <a:r>
              <a:rPr lang="en-US" i="1" dirty="0"/>
              <a:t>Each Esteem Other</a:t>
            </a:r>
          </a:p>
          <a:p>
            <a:r>
              <a:rPr lang="en-US" dirty="0"/>
              <a:t>Luke 14: 8-11 		Parable of the Wedding</a:t>
            </a:r>
          </a:p>
          <a:p>
            <a:r>
              <a:rPr lang="en-US" dirty="0"/>
              <a:t>DC 10:6			</a:t>
            </a:r>
            <a:r>
              <a:rPr lang="en-US" i="1" dirty="0"/>
              <a:t>Do justly, judge righteously</a:t>
            </a:r>
          </a:p>
          <a:p>
            <a:pPr lvl="1"/>
            <a:r>
              <a:rPr lang="en-US" dirty="0"/>
              <a:t>See also Micah 6:8</a:t>
            </a:r>
          </a:p>
          <a:p>
            <a:r>
              <a:rPr lang="en-US" dirty="0"/>
              <a:t>Helaman 2:29-31 	</a:t>
            </a:r>
            <a:r>
              <a:rPr lang="en-US" i="1" dirty="0"/>
              <a:t>fast and pray oft, and did wax stronger </a:t>
            </a:r>
            <a:r>
              <a:rPr lang="en-US" i="1"/>
              <a:t>and 					stronger in </a:t>
            </a:r>
            <a:r>
              <a:rPr lang="en-US" i="1" dirty="0"/>
              <a:t>their humility</a:t>
            </a:r>
          </a:p>
          <a:p>
            <a:endParaRPr lang="en-US" dirty="0"/>
          </a:p>
        </p:txBody>
      </p:sp>
    </p:spTree>
    <p:extLst>
      <p:ext uri="{BB962C8B-B14F-4D97-AF65-F5344CB8AC3E}">
        <p14:creationId xmlns:p14="http://schemas.microsoft.com/office/powerpoint/2010/main" val="16518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43D1-AEAB-46B4-921A-C9C14B834311}"/>
              </a:ext>
            </a:extLst>
          </p:cNvPr>
          <p:cNvSpPr>
            <a:spLocks noGrp="1"/>
          </p:cNvSpPr>
          <p:nvPr>
            <p:ph type="title"/>
          </p:nvPr>
        </p:nvSpPr>
        <p:spPr>
          <a:xfrm>
            <a:off x="838200" y="300681"/>
            <a:ext cx="10515600" cy="847635"/>
          </a:xfrm>
          <a:noFill/>
        </p:spPr>
        <p:txBody>
          <a:bodyPr/>
          <a:lstStyle/>
          <a:p>
            <a:r>
              <a:rPr lang="en-US" u="sng" dirty="0"/>
              <a:t>Compelled or Choosing to be Humble</a:t>
            </a:r>
          </a:p>
        </p:txBody>
      </p:sp>
      <p:sp>
        <p:nvSpPr>
          <p:cNvPr id="3" name="Content Placeholder 2">
            <a:extLst>
              <a:ext uri="{FF2B5EF4-FFF2-40B4-BE49-F238E27FC236}">
                <a16:creationId xmlns:a16="http://schemas.microsoft.com/office/drawing/2014/main" id="{4E767BA8-E056-4D22-9B43-ABADB779FE07}"/>
              </a:ext>
            </a:extLst>
          </p:cNvPr>
          <p:cNvSpPr>
            <a:spLocks noGrp="1"/>
          </p:cNvSpPr>
          <p:nvPr>
            <p:ph idx="1"/>
          </p:nvPr>
        </p:nvSpPr>
        <p:spPr>
          <a:xfrm>
            <a:off x="838199" y="1148316"/>
            <a:ext cx="11038367" cy="5409003"/>
          </a:xfrm>
        </p:spPr>
        <p:txBody>
          <a:bodyPr>
            <a:normAutofit fontScale="92500" lnSpcReduction="20000"/>
          </a:bodyPr>
          <a:lstStyle/>
          <a:p>
            <a:r>
              <a:rPr lang="en-US" dirty="0"/>
              <a:t>Alma 16:134-138		Compelled vs Choosing</a:t>
            </a:r>
          </a:p>
          <a:p>
            <a:pPr lvl="1"/>
            <a:r>
              <a:rPr lang="en-US" dirty="0"/>
              <a:t>Does a blessing still exist if we have to be compelled to be humble?</a:t>
            </a:r>
          </a:p>
          <a:p>
            <a:pPr lvl="1"/>
            <a:r>
              <a:rPr lang="en-US" dirty="0"/>
              <a:t>Will a compelling to be humble always produce a humble reaction?</a:t>
            </a:r>
          </a:p>
          <a:p>
            <a:r>
              <a:rPr lang="en-US" dirty="0"/>
              <a:t>Ether 5: 28			</a:t>
            </a:r>
            <a:r>
              <a:rPr lang="en-US" i="1" dirty="0"/>
              <a:t>I give unto men weakness</a:t>
            </a:r>
            <a:r>
              <a:rPr lang="en-US" dirty="0"/>
              <a:t>…</a:t>
            </a:r>
          </a:p>
          <a:p>
            <a:pPr lvl="1"/>
            <a:r>
              <a:rPr lang="en-US" dirty="0"/>
              <a:t>Is this weakness compelling us to be humble, or just an avenue for God to show us our frailty? Jacob 3:8-9</a:t>
            </a:r>
          </a:p>
          <a:p>
            <a:r>
              <a:rPr lang="en-US" dirty="0"/>
              <a:t>DC 5:5a-b			</a:t>
            </a:r>
            <a:r>
              <a:rPr lang="en-US" i="1" dirty="0"/>
              <a:t>Humble himself in mighty prayer and faith</a:t>
            </a:r>
          </a:p>
          <a:p>
            <a:r>
              <a:rPr lang="en-US" dirty="0"/>
              <a:t>DC 18:2k			</a:t>
            </a:r>
            <a:r>
              <a:rPr lang="en-US" i="1" dirty="0"/>
              <a:t>lest I humble you by my almighty power</a:t>
            </a:r>
          </a:p>
          <a:p>
            <a:pPr lvl="1"/>
            <a:r>
              <a:rPr lang="en-US" dirty="0"/>
              <a:t>Darkness is most devastating to those that have known the light</a:t>
            </a:r>
          </a:p>
          <a:p>
            <a:r>
              <a:rPr lang="en-US" dirty="0"/>
              <a:t>Alma 19:112-114		Compelled by our own sin</a:t>
            </a:r>
          </a:p>
          <a:p>
            <a:r>
              <a:rPr lang="en-US" dirty="0"/>
              <a:t>Luke 15:11-19		Prodigal Son </a:t>
            </a:r>
            <a:r>
              <a:rPr lang="en-US" i="1" dirty="0"/>
              <a:t>[I] am no more worthy to be called 				thy son</a:t>
            </a:r>
          </a:p>
          <a:p>
            <a:pPr lvl="1"/>
            <a:r>
              <a:rPr lang="en-US" dirty="0"/>
              <a:t>Who was responsible for his condition, and for his decision to return?</a:t>
            </a:r>
          </a:p>
          <a:p>
            <a:r>
              <a:rPr lang="en-US" dirty="0"/>
              <a:t>Helaman 3-4		4:4 Nephi prays for famine to stir the people to 					remembrance rather than them being destroyed by 				the sword</a:t>
            </a:r>
          </a:p>
        </p:txBody>
      </p:sp>
    </p:spTree>
    <p:extLst>
      <p:ext uri="{BB962C8B-B14F-4D97-AF65-F5344CB8AC3E}">
        <p14:creationId xmlns:p14="http://schemas.microsoft.com/office/powerpoint/2010/main" val="289060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46D2-E7E9-4917-8A7B-82A8E9C2E834}"/>
              </a:ext>
            </a:extLst>
          </p:cNvPr>
          <p:cNvSpPr>
            <a:spLocks noGrp="1"/>
          </p:cNvSpPr>
          <p:nvPr>
            <p:ph type="title"/>
          </p:nvPr>
        </p:nvSpPr>
        <p:spPr/>
        <p:txBody>
          <a:bodyPr/>
          <a:lstStyle/>
          <a:p>
            <a:r>
              <a:rPr lang="en-US" u="sng" dirty="0"/>
              <a:t>Promises if We are Humble</a:t>
            </a:r>
          </a:p>
        </p:txBody>
      </p:sp>
      <p:sp>
        <p:nvSpPr>
          <p:cNvPr id="3" name="Content Placeholder 2">
            <a:extLst>
              <a:ext uri="{FF2B5EF4-FFF2-40B4-BE49-F238E27FC236}">
                <a16:creationId xmlns:a16="http://schemas.microsoft.com/office/drawing/2014/main" id="{3EBAE47F-AA31-4A93-9697-6B793F0BD850}"/>
              </a:ext>
            </a:extLst>
          </p:cNvPr>
          <p:cNvSpPr>
            <a:spLocks noGrp="1"/>
          </p:cNvSpPr>
          <p:nvPr>
            <p:ph idx="1"/>
          </p:nvPr>
        </p:nvSpPr>
        <p:spPr>
          <a:xfrm>
            <a:off x="838200" y="1565189"/>
            <a:ext cx="10515600" cy="4927686"/>
          </a:xfrm>
        </p:spPr>
        <p:txBody>
          <a:bodyPr/>
          <a:lstStyle/>
          <a:p>
            <a:r>
              <a:rPr lang="en-US"/>
              <a:t>Mat 23:1-9</a:t>
            </a:r>
            <a:r>
              <a:rPr lang="en-US" dirty="0"/>
              <a:t>	 	</a:t>
            </a:r>
            <a:r>
              <a:rPr lang="en-US" i="1" dirty="0"/>
              <a:t>He that </a:t>
            </a:r>
            <a:r>
              <a:rPr lang="en-US" i="1" dirty="0" err="1"/>
              <a:t>humbleth</a:t>
            </a:r>
            <a:r>
              <a:rPr lang="en-US" i="1" dirty="0"/>
              <a:t> himself shall be exalted</a:t>
            </a:r>
          </a:p>
          <a:p>
            <a:pPr lvl="1"/>
            <a:r>
              <a:rPr lang="en-US" dirty="0"/>
              <a:t>Should we have an expectation of being lifted up if we humble ourselves?</a:t>
            </a:r>
          </a:p>
          <a:p>
            <a:r>
              <a:rPr lang="en-US" dirty="0"/>
              <a:t>DC 1:5a-c		</a:t>
            </a:r>
            <a:r>
              <a:rPr lang="en-US" i="1" dirty="0"/>
              <a:t>They might be made strong</a:t>
            </a:r>
          </a:p>
          <a:p>
            <a:pPr lvl="1"/>
            <a:r>
              <a:rPr lang="en-US" dirty="0"/>
              <a:t>Have there been times the Lord has answered your prayers after you have lowered yourself in humility? Are there times he didn’t because you did not?</a:t>
            </a:r>
          </a:p>
          <a:p>
            <a:r>
              <a:rPr lang="en-US" dirty="0"/>
              <a:t>DC 28:1a		</a:t>
            </a:r>
            <a:r>
              <a:rPr lang="en-US" i="1" dirty="0"/>
              <a:t>the great I AM…who will gather his people even as a 			hen </a:t>
            </a:r>
            <a:r>
              <a:rPr lang="en-US" i="1" dirty="0" err="1"/>
              <a:t>gathereth</a:t>
            </a:r>
            <a:r>
              <a:rPr lang="en-US" i="1" dirty="0"/>
              <a:t> her chickens</a:t>
            </a:r>
          </a:p>
          <a:p>
            <a:r>
              <a:rPr lang="en-US" dirty="0"/>
              <a:t>Mosiah 2:21-23	</a:t>
            </a:r>
            <a:r>
              <a:rPr lang="en-US" i="1" dirty="0"/>
              <a:t>be filled with the love of God</a:t>
            </a:r>
          </a:p>
          <a:p>
            <a:r>
              <a:rPr lang="en-US" dirty="0"/>
              <a:t>DC 61:6c		</a:t>
            </a:r>
            <a:r>
              <a:rPr lang="en-US" i="1" dirty="0"/>
              <a:t>the blessings of the kingdom are yours</a:t>
            </a:r>
          </a:p>
          <a:p>
            <a:pPr lvl="1"/>
            <a:r>
              <a:rPr lang="en-US" dirty="0"/>
              <a:t>What are some of the blessings of the kingdom?</a:t>
            </a:r>
          </a:p>
        </p:txBody>
      </p:sp>
    </p:spTree>
    <p:extLst>
      <p:ext uri="{BB962C8B-B14F-4D97-AF65-F5344CB8AC3E}">
        <p14:creationId xmlns:p14="http://schemas.microsoft.com/office/powerpoint/2010/main" val="183387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1936-7AB3-4452-8C0F-8308F760ED09}"/>
              </a:ext>
            </a:extLst>
          </p:cNvPr>
          <p:cNvSpPr>
            <a:spLocks noGrp="1"/>
          </p:cNvSpPr>
          <p:nvPr>
            <p:ph type="title"/>
          </p:nvPr>
        </p:nvSpPr>
        <p:spPr/>
        <p:txBody>
          <a:bodyPr/>
          <a:lstStyle/>
          <a:p>
            <a:r>
              <a:rPr lang="en-US" dirty="0"/>
              <a:t>Parting Thought</a:t>
            </a:r>
          </a:p>
        </p:txBody>
      </p:sp>
      <p:sp>
        <p:nvSpPr>
          <p:cNvPr id="3" name="Content Placeholder 2">
            <a:extLst>
              <a:ext uri="{FF2B5EF4-FFF2-40B4-BE49-F238E27FC236}">
                <a16:creationId xmlns:a16="http://schemas.microsoft.com/office/drawing/2014/main" id="{D8A1F625-7FD6-40B4-A718-464D4DE091F1}"/>
              </a:ext>
            </a:extLst>
          </p:cNvPr>
          <p:cNvSpPr>
            <a:spLocks noGrp="1"/>
          </p:cNvSpPr>
          <p:nvPr>
            <p:ph idx="1"/>
          </p:nvPr>
        </p:nvSpPr>
        <p:spPr/>
        <p:txBody>
          <a:bodyPr/>
          <a:lstStyle/>
          <a:p>
            <a:pPr marL="0" indent="0">
              <a:buNone/>
            </a:pPr>
            <a:r>
              <a:rPr lang="en-US" dirty="0"/>
              <a:t>Matthew 7</a:t>
            </a:r>
          </a:p>
          <a:p>
            <a:pPr marL="0" indent="0">
              <a:buNone/>
            </a:pPr>
            <a:r>
              <a:rPr lang="en-US" dirty="0"/>
              <a:t>29 Wherefore by their fruits ye shall know them. </a:t>
            </a:r>
          </a:p>
          <a:p>
            <a:pPr marL="0" indent="0">
              <a:buNone/>
            </a:pPr>
            <a:r>
              <a:rPr lang="en-US" dirty="0"/>
              <a:t>30 Verily I say unto you, It is not every one that saith unto me, Lord, Lord, that shall enter into the kingdom of heaven; but he that </a:t>
            </a:r>
            <a:r>
              <a:rPr lang="en-US" i="1" u="sng" dirty="0"/>
              <a:t>doeth</a:t>
            </a:r>
            <a:r>
              <a:rPr lang="en-US" dirty="0"/>
              <a:t> the will of my Father who is in heaven.</a:t>
            </a:r>
          </a:p>
          <a:p>
            <a:pPr marL="0" indent="0">
              <a:buNone/>
            </a:pPr>
            <a:endParaRPr lang="en-US" dirty="0"/>
          </a:p>
          <a:p>
            <a:pPr marL="0" indent="0">
              <a:buNone/>
            </a:pPr>
            <a:r>
              <a:rPr lang="en-US" dirty="0"/>
              <a:t>Let us not just speak of humility, but let us pursue it, live it, and teach it through the gracious and merciful spirit of Christ that is in us.</a:t>
            </a:r>
          </a:p>
        </p:txBody>
      </p:sp>
      <p:cxnSp>
        <p:nvCxnSpPr>
          <p:cNvPr id="5" name="Straight Connector 4">
            <a:extLst>
              <a:ext uri="{FF2B5EF4-FFF2-40B4-BE49-F238E27FC236}">
                <a16:creationId xmlns:a16="http://schemas.microsoft.com/office/drawing/2014/main" id="{BE463B06-6822-42B2-9130-3F45881CBC1C}"/>
              </a:ext>
            </a:extLst>
          </p:cNvPr>
          <p:cNvCxnSpPr/>
          <p:nvPr/>
        </p:nvCxnSpPr>
        <p:spPr>
          <a:xfrm>
            <a:off x="1021492" y="4349578"/>
            <a:ext cx="100172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276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4208</Words>
  <Application>Microsoft Office PowerPoint</Application>
  <PresentationFormat>Widescreen</PresentationFormat>
  <Paragraphs>359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Four Central Themes of Spiritual Preparation</vt:lpstr>
      <vt:lpstr>We Must Enter into the Depths of Humility</vt:lpstr>
      <vt:lpstr>HUMIL'ITY, noun [Latin humilitas.]   Webster’s Dictionary 1828 </vt:lpstr>
      <vt:lpstr>PowerPoint Presentation</vt:lpstr>
      <vt:lpstr>Examples From the Scriptures</vt:lpstr>
      <vt:lpstr>How Can We Achieve/Demonstrate Humility</vt:lpstr>
      <vt:lpstr>Compelled or Choosing to be Humble</vt:lpstr>
      <vt:lpstr>Promises if We are Humble</vt:lpstr>
      <vt:lpstr>Parting Thought</vt:lpstr>
      <vt:lpstr>We Must Feast Upon the Words of Christ</vt:lpstr>
      <vt:lpstr>What say you, Mr. Webster?</vt:lpstr>
      <vt:lpstr>Why Must We Feast Upon His Word?</vt:lpstr>
      <vt:lpstr>Everlasting Gospel</vt:lpstr>
      <vt:lpstr>What Qualifies as the Word of Christ?</vt:lpstr>
      <vt:lpstr>I’m Feasting, Am I Done?</vt:lpstr>
      <vt:lpstr>Parable of the Sower</vt:lpstr>
      <vt:lpstr>Responses to the Gospel</vt:lpstr>
      <vt:lpstr>Feast Upon the Words of Christ Parting Thoughts</vt:lpstr>
      <vt:lpstr>PowerPoint Presentation</vt:lpstr>
      <vt:lpstr>We Must Continue in Prayer and Fasting</vt:lpstr>
      <vt:lpstr>Continue in Prayer and Fasting</vt:lpstr>
      <vt:lpstr>What is Prayer?</vt:lpstr>
      <vt:lpstr>When to Pray?</vt:lpstr>
      <vt:lpstr>What is fasting?</vt:lpstr>
      <vt:lpstr>Is Your Heart in it?</vt:lpstr>
      <vt:lpstr>Prayer and Fasting  Some Examples</vt:lpstr>
      <vt:lpstr>Prayer and Fasting  Some More Examples</vt:lpstr>
      <vt:lpstr>Do You Need a Reason to Pray and Fast? How about…</vt:lpstr>
      <vt:lpstr>Unity in Purpose</vt:lpstr>
      <vt:lpstr>Continue in Prayer and Fasting Parting Thoughts</vt:lpstr>
      <vt:lpstr>Continue in Prayer and Fasting Parting Thoughts, just one more</vt:lpstr>
      <vt:lpstr>PowerPoint Presentation</vt:lpstr>
      <vt:lpstr>We Must Work Tirelessly  on Behalf of the Welfare of Others</vt:lpstr>
      <vt:lpstr>Christ, the example</vt:lpstr>
      <vt:lpstr>Together…</vt:lpstr>
      <vt:lpstr>Love Others In Word and Deed</vt:lpstr>
      <vt:lpstr>The Good Samaritan - Luke 10:25-38</vt:lpstr>
      <vt:lpstr>Question Time</vt:lpstr>
      <vt:lpstr>Parting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Humility</dc:title>
  <dc:creator>KCM Support</dc:creator>
  <cp:lastModifiedBy>Sean Telljohann</cp:lastModifiedBy>
  <cp:revision>85</cp:revision>
  <dcterms:created xsi:type="dcterms:W3CDTF">2021-10-01T16:47:40Z</dcterms:created>
  <dcterms:modified xsi:type="dcterms:W3CDTF">2022-01-30T16:23:34Z</dcterms:modified>
</cp:coreProperties>
</file>